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78" r:id="rId15"/>
    <p:sldId id="273" r:id="rId16"/>
    <p:sldId id="284" r:id="rId17"/>
    <p:sldId id="283" r:id="rId18"/>
    <p:sldId id="272" r:id="rId19"/>
    <p:sldId id="274" r:id="rId20"/>
    <p:sldId id="275" r:id="rId21"/>
    <p:sldId id="276" r:id="rId22"/>
    <p:sldId id="282" r:id="rId23"/>
    <p:sldId id="277" r:id="rId24"/>
    <p:sldId id="265" r:id="rId25"/>
  </p:sldIdLst>
  <p:sldSz cx="18288000" cy="10287000"/>
  <p:notesSz cx="6858000" cy="9144000"/>
  <p:embeddedFontLst>
    <p:embeddedFont>
      <p:font typeface="Monda" panose="020B0604020202020204" charset="0"/>
      <p:regular r:id="rId26"/>
    </p:embeddedFont>
    <p:embeddedFont>
      <p:font typeface="Monda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6F57D-5E53-8A46-3D4E-F4EEB423EA4D}" v="4" dt="2025-04-27T23:25:40.690"/>
    <p1510:client id="{54B0EF27-62EC-2962-02DD-769FFA81619B}" v="11" dt="2025-04-27T21:43:37.937"/>
    <p1510:client id="{848BB741-DA4C-2CBB-5046-95A4DBCD154F}" v="198" dt="2025-04-27T23:25:02.448"/>
    <p1510:client id="{8B6DECB5-9E70-EBEA-3858-D28F551CA16C}" v="3" dt="2025-04-27T20:36:53.738"/>
    <p1510:client id="{9FBB110E-3AAD-4CAC-95DE-C9504B7A198B}" v="232" dt="2025-04-27T21:44:29.490"/>
    <p1510:client id="{B0493847-1A6A-C2E4-5F9C-F430A23592A8}" v="2" dt="2025-04-27T22:14:52.444"/>
    <p1510:client id="{B56CB8D0-3ADA-454F-BFCA-374AD89593AE}" v="81" dt="2025-04-27T20:53:28.154"/>
    <p1510:client id="{CDD0096C-1003-AAF8-7F49-EC3CAD6A9B22}" v="17" dt="2025-04-27T20:33:59.599"/>
    <p1510:client id="{D5D60A03-7EF9-4E60-94E0-62A9BF2DD6D6}" v="8" dt="2025-04-27T20:00:27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09703-6308-4BBC-BBC9-8D4EEC9D5B5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FAC6D9-A84F-4CC2-BB9F-B80949AB98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Monda"/>
            </a:rPr>
            <a:t>Business Understanding</a:t>
          </a:r>
          <a:r>
            <a:rPr lang="en-US">
              <a:latin typeface="Monda"/>
            </a:rPr>
            <a:t>: Predict injury severity to guide safety interventions and planning.</a:t>
          </a:r>
        </a:p>
      </dgm:t>
    </dgm:pt>
    <dgm:pt modelId="{7BBCF132-3928-415F-899C-594D30F52B59}" type="parTrans" cxnId="{96758C79-DF62-430B-ADE1-952A5908C994}">
      <dgm:prSet/>
      <dgm:spPr/>
      <dgm:t>
        <a:bodyPr/>
        <a:lstStyle/>
        <a:p>
          <a:endParaRPr lang="en-US"/>
        </a:p>
      </dgm:t>
    </dgm:pt>
    <dgm:pt modelId="{8362D413-4530-448A-881F-C49D6A37D645}" type="sibTrans" cxnId="{96758C79-DF62-430B-ADE1-952A5908C9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9CE46A-2846-464D-988A-0FC13C0BB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Data Understanding: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Integrated crash, vehicle, and person data; identified key predictors.</a:t>
          </a:r>
        </a:p>
      </dgm:t>
    </dgm:pt>
    <dgm:pt modelId="{174FF416-0521-4416-93A7-F0C1BAE76E35}" type="parTrans" cxnId="{AC1D6030-81DC-4CC4-AE1E-3903402CC3A1}">
      <dgm:prSet/>
      <dgm:spPr/>
      <dgm:t>
        <a:bodyPr/>
        <a:lstStyle/>
        <a:p>
          <a:endParaRPr lang="en-US"/>
        </a:p>
      </dgm:t>
    </dgm:pt>
    <dgm:pt modelId="{7B0F1409-736A-4F56-98CE-66EF401D6A40}" type="sibTrans" cxnId="{AC1D6030-81DC-4CC4-AE1E-3903402CC3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39A7BF-CE09-481E-AA25-1D20207EBE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Data Preparation: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Cleaned, engineered features, handled missing values, balanced dataset</a:t>
          </a:r>
          <a:r>
            <a:rPr lang="en-US" sz="1700" kern="1200"/>
            <a:t>.</a:t>
          </a:r>
        </a:p>
      </dgm:t>
    </dgm:pt>
    <dgm:pt modelId="{2CB010F3-2492-4365-B39F-5AC740C65756}" type="parTrans" cxnId="{0710318A-8045-4D6E-82A0-AEB744025B18}">
      <dgm:prSet/>
      <dgm:spPr/>
      <dgm:t>
        <a:bodyPr/>
        <a:lstStyle/>
        <a:p>
          <a:endParaRPr lang="en-US"/>
        </a:p>
      </dgm:t>
    </dgm:pt>
    <dgm:pt modelId="{E7CF1E16-E247-47E1-9217-4DB37C637F20}" type="sibTrans" cxnId="{0710318A-8045-4D6E-82A0-AEB744025B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0B086A-DF7B-42A1-B26E-3009515C8B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Modeling: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 Trained six ML models; tuned and evaluated with cross-validation.</a:t>
          </a:r>
        </a:p>
      </dgm:t>
    </dgm:pt>
    <dgm:pt modelId="{A0788958-A313-4DA0-9908-6CA02FCF6551}" type="parTrans" cxnId="{80EA59EF-5EE3-4D16-8E5A-85C3ABCC6785}">
      <dgm:prSet/>
      <dgm:spPr/>
      <dgm:t>
        <a:bodyPr/>
        <a:lstStyle/>
        <a:p>
          <a:endParaRPr lang="en-US"/>
        </a:p>
      </dgm:t>
    </dgm:pt>
    <dgm:pt modelId="{B5ED0FD1-879F-44AF-801D-6B25485CFD35}" type="sibTrans" cxnId="{80EA59EF-5EE3-4D16-8E5A-85C3ABCC67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8A193F-6DE5-4818-8AAF-D429A74BEB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Evaluation: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Compared models using accuracy, sensitivity, specificity, and AUC.</a:t>
          </a:r>
        </a:p>
      </dgm:t>
    </dgm:pt>
    <dgm:pt modelId="{F4BEC344-0439-4224-961A-3F1BB3588C84}" type="parTrans" cxnId="{DBAC8F1E-3BED-4329-B75D-1D57368047BD}">
      <dgm:prSet/>
      <dgm:spPr/>
      <dgm:t>
        <a:bodyPr/>
        <a:lstStyle/>
        <a:p>
          <a:endParaRPr lang="en-US"/>
        </a:p>
      </dgm:t>
    </dgm:pt>
    <dgm:pt modelId="{AA0E7630-4225-4BD4-B38C-B732C442489A}" type="sibTrans" cxnId="{DBAC8F1E-3BED-4329-B75D-1D57368047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7C1F05-E3C3-4E43-A074-FBA3E25E9C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Deployment: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Selected Random Forest for production; built scoring and monitoring pipeline.</a:t>
          </a:r>
        </a:p>
      </dgm:t>
    </dgm:pt>
    <dgm:pt modelId="{E5A3ACFD-3E8D-4171-9E6E-AC6B788AA036}" type="parTrans" cxnId="{97B705B4-F6E2-43A1-8144-522AA049C6C2}">
      <dgm:prSet/>
      <dgm:spPr/>
      <dgm:t>
        <a:bodyPr/>
        <a:lstStyle/>
        <a:p>
          <a:endParaRPr lang="en-US"/>
        </a:p>
      </dgm:t>
    </dgm:pt>
    <dgm:pt modelId="{8BB65E23-ACD0-45C7-B0A5-EBB03E23FBBC}" type="sibTrans" cxnId="{97B705B4-F6E2-43A1-8144-522AA049C6C2}">
      <dgm:prSet/>
      <dgm:spPr/>
      <dgm:t>
        <a:bodyPr/>
        <a:lstStyle/>
        <a:p>
          <a:endParaRPr lang="en-US"/>
        </a:p>
      </dgm:t>
    </dgm:pt>
    <dgm:pt modelId="{4912DC61-F430-41AC-A9CC-4245B5BA5760}" type="pres">
      <dgm:prSet presAssocID="{ECC09703-6308-4BBC-BBC9-8D4EEC9D5B54}" presName="root" presStyleCnt="0">
        <dgm:presLayoutVars>
          <dgm:dir/>
          <dgm:resizeHandles val="exact"/>
        </dgm:presLayoutVars>
      </dgm:prSet>
      <dgm:spPr/>
    </dgm:pt>
    <dgm:pt modelId="{C6E43E46-3898-4F8F-B675-E022697F3215}" type="pres">
      <dgm:prSet presAssocID="{ECC09703-6308-4BBC-BBC9-8D4EEC9D5B54}" presName="container" presStyleCnt="0">
        <dgm:presLayoutVars>
          <dgm:dir/>
          <dgm:resizeHandles val="exact"/>
        </dgm:presLayoutVars>
      </dgm:prSet>
      <dgm:spPr/>
    </dgm:pt>
    <dgm:pt modelId="{E99CAFA4-EB22-4B97-BDEE-A3CA93D59EE0}" type="pres">
      <dgm:prSet presAssocID="{9DFAC6D9-A84F-4CC2-BB9F-B80949AB982C}" presName="compNode" presStyleCnt="0"/>
      <dgm:spPr/>
    </dgm:pt>
    <dgm:pt modelId="{259EA57A-BA19-4814-89D1-15AB6C27CD5B}" type="pres">
      <dgm:prSet presAssocID="{9DFAC6D9-A84F-4CC2-BB9F-B80949AB982C}" presName="iconBgRect" presStyleLbl="bgShp" presStyleIdx="0" presStyleCnt="6"/>
      <dgm:spPr/>
    </dgm:pt>
    <dgm:pt modelId="{93377480-08CF-4FAF-AA00-A5E71893BA49}" type="pres">
      <dgm:prSet presAssocID="{9DFAC6D9-A84F-4CC2-BB9F-B80949AB982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0F380B59-DF71-4BB0-88C2-D8F46CDD54A2}" type="pres">
      <dgm:prSet presAssocID="{9DFAC6D9-A84F-4CC2-BB9F-B80949AB982C}" presName="spaceRect" presStyleCnt="0"/>
      <dgm:spPr/>
    </dgm:pt>
    <dgm:pt modelId="{051DE97B-7605-4B34-9978-44F011C1C3D1}" type="pres">
      <dgm:prSet presAssocID="{9DFAC6D9-A84F-4CC2-BB9F-B80949AB982C}" presName="textRect" presStyleLbl="revTx" presStyleIdx="0" presStyleCnt="6">
        <dgm:presLayoutVars>
          <dgm:chMax val="1"/>
          <dgm:chPref val="1"/>
        </dgm:presLayoutVars>
      </dgm:prSet>
      <dgm:spPr/>
    </dgm:pt>
    <dgm:pt modelId="{D89AA72B-E21B-4D5C-90AE-E51E0378D581}" type="pres">
      <dgm:prSet presAssocID="{8362D413-4530-448A-881F-C49D6A37D645}" presName="sibTrans" presStyleLbl="sibTrans2D1" presStyleIdx="0" presStyleCnt="0"/>
      <dgm:spPr/>
    </dgm:pt>
    <dgm:pt modelId="{87DCE430-3D6A-4B1B-AAAD-2FDEFF54BFC2}" type="pres">
      <dgm:prSet presAssocID="{699CE46A-2846-464D-988A-0FC13C0BBB4D}" presName="compNode" presStyleCnt="0"/>
      <dgm:spPr/>
    </dgm:pt>
    <dgm:pt modelId="{F64DC4EB-013A-4686-87D4-7615A352CCC6}" type="pres">
      <dgm:prSet presAssocID="{699CE46A-2846-464D-988A-0FC13C0BBB4D}" presName="iconBgRect" presStyleLbl="bgShp" presStyleIdx="1" presStyleCnt="6"/>
      <dgm:spPr/>
    </dgm:pt>
    <dgm:pt modelId="{BE00B7BC-19B1-4DF0-877C-8A1F9B08B078}" type="pres">
      <dgm:prSet presAssocID="{699CE46A-2846-464D-988A-0FC13C0BBB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47BB6ED-0538-4395-BB5A-E7980D5EA3AC}" type="pres">
      <dgm:prSet presAssocID="{699CE46A-2846-464D-988A-0FC13C0BBB4D}" presName="spaceRect" presStyleCnt="0"/>
      <dgm:spPr/>
    </dgm:pt>
    <dgm:pt modelId="{BA4BD2D5-1F35-4B5C-B91E-71DB718952FE}" type="pres">
      <dgm:prSet presAssocID="{699CE46A-2846-464D-988A-0FC13C0BBB4D}" presName="textRect" presStyleLbl="revTx" presStyleIdx="1" presStyleCnt="6">
        <dgm:presLayoutVars>
          <dgm:chMax val="1"/>
          <dgm:chPref val="1"/>
        </dgm:presLayoutVars>
      </dgm:prSet>
      <dgm:spPr/>
    </dgm:pt>
    <dgm:pt modelId="{39652657-DBAD-4F23-9501-ED7D0AF521A0}" type="pres">
      <dgm:prSet presAssocID="{7B0F1409-736A-4F56-98CE-66EF401D6A40}" presName="sibTrans" presStyleLbl="sibTrans2D1" presStyleIdx="0" presStyleCnt="0"/>
      <dgm:spPr/>
    </dgm:pt>
    <dgm:pt modelId="{AF42288D-34FC-4310-9242-C20CA75C3E60}" type="pres">
      <dgm:prSet presAssocID="{8C39A7BF-CE09-481E-AA25-1D20207EBE06}" presName="compNode" presStyleCnt="0"/>
      <dgm:spPr/>
    </dgm:pt>
    <dgm:pt modelId="{00C62016-8244-4B63-9F05-A92F0687C4F2}" type="pres">
      <dgm:prSet presAssocID="{8C39A7BF-CE09-481E-AA25-1D20207EBE06}" presName="iconBgRect" presStyleLbl="bgShp" presStyleIdx="2" presStyleCnt="6"/>
      <dgm:spPr/>
    </dgm:pt>
    <dgm:pt modelId="{509A2D11-281C-4B9E-9942-9C7693E77766}" type="pres">
      <dgm:prSet presAssocID="{8C39A7BF-CE09-481E-AA25-1D20207EBE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711DFE2-AE6C-4B00-A76B-68EBE56C73D2}" type="pres">
      <dgm:prSet presAssocID="{8C39A7BF-CE09-481E-AA25-1D20207EBE06}" presName="spaceRect" presStyleCnt="0"/>
      <dgm:spPr/>
    </dgm:pt>
    <dgm:pt modelId="{32A2635A-8827-4F0C-A181-589E18D02641}" type="pres">
      <dgm:prSet presAssocID="{8C39A7BF-CE09-481E-AA25-1D20207EBE06}" presName="textRect" presStyleLbl="revTx" presStyleIdx="2" presStyleCnt="6">
        <dgm:presLayoutVars>
          <dgm:chMax val="1"/>
          <dgm:chPref val="1"/>
        </dgm:presLayoutVars>
      </dgm:prSet>
      <dgm:spPr/>
    </dgm:pt>
    <dgm:pt modelId="{20A78163-F415-4424-95B3-5F9169BB29C7}" type="pres">
      <dgm:prSet presAssocID="{E7CF1E16-E247-47E1-9217-4DB37C637F20}" presName="sibTrans" presStyleLbl="sibTrans2D1" presStyleIdx="0" presStyleCnt="0"/>
      <dgm:spPr/>
    </dgm:pt>
    <dgm:pt modelId="{C480FEE3-3DBD-4036-B222-5F791B63B6BC}" type="pres">
      <dgm:prSet presAssocID="{470B086A-DF7B-42A1-B26E-3009515C8B5D}" presName="compNode" presStyleCnt="0"/>
      <dgm:spPr/>
    </dgm:pt>
    <dgm:pt modelId="{72A1E913-C31F-40B2-AF13-9AF86DC933E9}" type="pres">
      <dgm:prSet presAssocID="{470B086A-DF7B-42A1-B26E-3009515C8B5D}" presName="iconBgRect" presStyleLbl="bgShp" presStyleIdx="3" presStyleCnt="6"/>
      <dgm:spPr/>
    </dgm:pt>
    <dgm:pt modelId="{B932EC14-418E-4FC5-9954-3C79392BC93E}" type="pres">
      <dgm:prSet presAssocID="{470B086A-DF7B-42A1-B26E-3009515C8B5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83D7368-E27F-486E-BE32-D54B92459083}" type="pres">
      <dgm:prSet presAssocID="{470B086A-DF7B-42A1-B26E-3009515C8B5D}" presName="spaceRect" presStyleCnt="0"/>
      <dgm:spPr/>
    </dgm:pt>
    <dgm:pt modelId="{7951E344-75CB-4975-978D-4116FBF09302}" type="pres">
      <dgm:prSet presAssocID="{470B086A-DF7B-42A1-B26E-3009515C8B5D}" presName="textRect" presStyleLbl="revTx" presStyleIdx="3" presStyleCnt="6">
        <dgm:presLayoutVars>
          <dgm:chMax val="1"/>
          <dgm:chPref val="1"/>
        </dgm:presLayoutVars>
      </dgm:prSet>
      <dgm:spPr/>
    </dgm:pt>
    <dgm:pt modelId="{513E0E86-FBE4-4A89-B801-05BDAC2752F4}" type="pres">
      <dgm:prSet presAssocID="{B5ED0FD1-879F-44AF-801D-6B25485CFD35}" presName="sibTrans" presStyleLbl="sibTrans2D1" presStyleIdx="0" presStyleCnt="0"/>
      <dgm:spPr/>
    </dgm:pt>
    <dgm:pt modelId="{1901A9C1-DD5C-4447-A989-757B21D5C1C0}" type="pres">
      <dgm:prSet presAssocID="{8A8A193F-6DE5-4818-8AAF-D429A74BEBE9}" presName="compNode" presStyleCnt="0"/>
      <dgm:spPr/>
    </dgm:pt>
    <dgm:pt modelId="{6D839A84-380E-4324-A2F3-94A40964FF65}" type="pres">
      <dgm:prSet presAssocID="{8A8A193F-6DE5-4818-8AAF-D429A74BEBE9}" presName="iconBgRect" presStyleLbl="bgShp" presStyleIdx="4" presStyleCnt="6"/>
      <dgm:spPr/>
    </dgm:pt>
    <dgm:pt modelId="{4DA378FE-D557-43A4-B89F-0815CC8A9A92}" type="pres">
      <dgm:prSet presAssocID="{8A8A193F-6DE5-4818-8AAF-D429A74BEBE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546F87C-015D-42FC-8980-013D6B0F0755}" type="pres">
      <dgm:prSet presAssocID="{8A8A193F-6DE5-4818-8AAF-D429A74BEBE9}" presName="spaceRect" presStyleCnt="0"/>
      <dgm:spPr/>
    </dgm:pt>
    <dgm:pt modelId="{3CF81ABD-5399-4D04-B486-1EFDF89329DB}" type="pres">
      <dgm:prSet presAssocID="{8A8A193F-6DE5-4818-8AAF-D429A74BEBE9}" presName="textRect" presStyleLbl="revTx" presStyleIdx="4" presStyleCnt="6">
        <dgm:presLayoutVars>
          <dgm:chMax val="1"/>
          <dgm:chPref val="1"/>
        </dgm:presLayoutVars>
      </dgm:prSet>
      <dgm:spPr/>
    </dgm:pt>
    <dgm:pt modelId="{C3408C5B-AB22-40E8-81D1-1963547E33A7}" type="pres">
      <dgm:prSet presAssocID="{AA0E7630-4225-4BD4-B38C-B732C442489A}" presName="sibTrans" presStyleLbl="sibTrans2D1" presStyleIdx="0" presStyleCnt="0"/>
      <dgm:spPr/>
    </dgm:pt>
    <dgm:pt modelId="{EF620800-886F-4EF1-A5D2-30534F28BA92}" type="pres">
      <dgm:prSet presAssocID="{827C1F05-E3C3-4E43-A074-FBA3E25E9C00}" presName="compNode" presStyleCnt="0"/>
      <dgm:spPr/>
    </dgm:pt>
    <dgm:pt modelId="{008EB86D-943C-4FFA-974E-2FC87CD2B0AB}" type="pres">
      <dgm:prSet presAssocID="{827C1F05-E3C3-4E43-A074-FBA3E25E9C00}" presName="iconBgRect" presStyleLbl="bgShp" presStyleIdx="5" presStyleCnt="6"/>
      <dgm:spPr/>
    </dgm:pt>
    <dgm:pt modelId="{B8805EA3-98BB-41A1-BF51-113EC4FF8026}" type="pres">
      <dgm:prSet presAssocID="{827C1F05-E3C3-4E43-A074-FBA3E25E9C0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56EDF881-7BA0-4C2A-9402-7C5F5654F8FA}" type="pres">
      <dgm:prSet presAssocID="{827C1F05-E3C3-4E43-A074-FBA3E25E9C00}" presName="spaceRect" presStyleCnt="0"/>
      <dgm:spPr/>
    </dgm:pt>
    <dgm:pt modelId="{95BD8847-A57D-42E9-A9E3-2189A83A3D45}" type="pres">
      <dgm:prSet presAssocID="{827C1F05-E3C3-4E43-A074-FBA3E25E9C0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7DE4F16-B721-4C32-8528-00C6898BB6F6}" type="presOf" srcId="{8A8A193F-6DE5-4818-8AAF-D429A74BEBE9}" destId="{3CF81ABD-5399-4D04-B486-1EFDF89329DB}" srcOrd="0" destOrd="0" presId="urn:microsoft.com/office/officeart/2018/2/layout/IconCircleList"/>
    <dgm:cxn modelId="{DFEFC11B-A6FE-4457-859E-215E6B85DFBC}" type="presOf" srcId="{827C1F05-E3C3-4E43-A074-FBA3E25E9C00}" destId="{95BD8847-A57D-42E9-A9E3-2189A83A3D45}" srcOrd="0" destOrd="0" presId="urn:microsoft.com/office/officeart/2018/2/layout/IconCircleList"/>
    <dgm:cxn modelId="{DBAC8F1E-3BED-4329-B75D-1D57368047BD}" srcId="{ECC09703-6308-4BBC-BBC9-8D4EEC9D5B54}" destId="{8A8A193F-6DE5-4818-8AAF-D429A74BEBE9}" srcOrd="4" destOrd="0" parTransId="{F4BEC344-0439-4224-961A-3F1BB3588C84}" sibTransId="{AA0E7630-4225-4BD4-B38C-B732C442489A}"/>
    <dgm:cxn modelId="{AC1D6030-81DC-4CC4-AE1E-3903402CC3A1}" srcId="{ECC09703-6308-4BBC-BBC9-8D4EEC9D5B54}" destId="{699CE46A-2846-464D-988A-0FC13C0BBB4D}" srcOrd="1" destOrd="0" parTransId="{174FF416-0521-4416-93A7-F0C1BAE76E35}" sibTransId="{7B0F1409-736A-4F56-98CE-66EF401D6A40}"/>
    <dgm:cxn modelId="{0CF73646-A6D5-4595-B023-3F105D908836}" type="presOf" srcId="{B5ED0FD1-879F-44AF-801D-6B25485CFD35}" destId="{513E0E86-FBE4-4A89-B801-05BDAC2752F4}" srcOrd="0" destOrd="0" presId="urn:microsoft.com/office/officeart/2018/2/layout/IconCircleList"/>
    <dgm:cxn modelId="{108B8446-6E30-4E33-B145-30589DE7F0C5}" type="presOf" srcId="{470B086A-DF7B-42A1-B26E-3009515C8B5D}" destId="{7951E344-75CB-4975-978D-4116FBF09302}" srcOrd="0" destOrd="0" presId="urn:microsoft.com/office/officeart/2018/2/layout/IconCircleList"/>
    <dgm:cxn modelId="{FC0C8749-305F-4AB0-B7B2-2C79CD8E5EFE}" type="presOf" srcId="{AA0E7630-4225-4BD4-B38C-B732C442489A}" destId="{C3408C5B-AB22-40E8-81D1-1963547E33A7}" srcOrd="0" destOrd="0" presId="urn:microsoft.com/office/officeart/2018/2/layout/IconCircleList"/>
    <dgm:cxn modelId="{4405AF75-121C-40CE-8788-80DAA8295242}" type="presOf" srcId="{8362D413-4530-448A-881F-C49D6A37D645}" destId="{D89AA72B-E21B-4D5C-90AE-E51E0378D581}" srcOrd="0" destOrd="0" presId="urn:microsoft.com/office/officeart/2018/2/layout/IconCircleList"/>
    <dgm:cxn modelId="{96758C79-DF62-430B-ADE1-952A5908C994}" srcId="{ECC09703-6308-4BBC-BBC9-8D4EEC9D5B54}" destId="{9DFAC6D9-A84F-4CC2-BB9F-B80949AB982C}" srcOrd="0" destOrd="0" parTransId="{7BBCF132-3928-415F-899C-594D30F52B59}" sibTransId="{8362D413-4530-448A-881F-C49D6A37D645}"/>
    <dgm:cxn modelId="{0710318A-8045-4D6E-82A0-AEB744025B18}" srcId="{ECC09703-6308-4BBC-BBC9-8D4EEC9D5B54}" destId="{8C39A7BF-CE09-481E-AA25-1D20207EBE06}" srcOrd="2" destOrd="0" parTransId="{2CB010F3-2492-4365-B39F-5AC740C65756}" sibTransId="{E7CF1E16-E247-47E1-9217-4DB37C637F20}"/>
    <dgm:cxn modelId="{4E5338A0-3918-420B-9EC3-0D0620A3BC5E}" type="presOf" srcId="{8C39A7BF-CE09-481E-AA25-1D20207EBE06}" destId="{32A2635A-8827-4F0C-A181-589E18D02641}" srcOrd="0" destOrd="0" presId="urn:microsoft.com/office/officeart/2018/2/layout/IconCircleList"/>
    <dgm:cxn modelId="{0DD480AB-AD0D-4151-8E94-1C15BBDFF69D}" type="presOf" srcId="{9DFAC6D9-A84F-4CC2-BB9F-B80949AB982C}" destId="{051DE97B-7605-4B34-9978-44F011C1C3D1}" srcOrd="0" destOrd="0" presId="urn:microsoft.com/office/officeart/2018/2/layout/IconCircleList"/>
    <dgm:cxn modelId="{97B705B4-F6E2-43A1-8144-522AA049C6C2}" srcId="{ECC09703-6308-4BBC-BBC9-8D4EEC9D5B54}" destId="{827C1F05-E3C3-4E43-A074-FBA3E25E9C00}" srcOrd="5" destOrd="0" parTransId="{E5A3ACFD-3E8D-4171-9E6E-AC6B788AA036}" sibTransId="{8BB65E23-ACD0-45C7-B0A5-EBB03E23FBBC}"/>
    <dgm:cxn modelId="{300696C3-3E15-4D42-9719-E58D5070EB80}" type="presOf" srcId="{ECC09703-6308-4BBC-BBC9-8D4EEC9D5B54}" destId="{4912DC61-F430-41AC-A9CC-4245B5BA5760}" srcOrd="0" destOrd="0" presId="urn:microsoft.com/office/officeart/2018/2/layout/IconCircleList"/>
    <dgm:cxn modelId="{1909D6D9-D01D-44CA-BF67-5CDF33460B0C}" type="presOf" srcId="{699CE46A-2846-464D-988A-0FC13C0BBB4D}" destId="{BA4BD2D5-1F35-4B5C-B91E-71DB718952FE}" srcOrd="0" destOrd="0" presId="urn:microsoft.com/office/officeart/2018/2/layout/IconCircleList"/>
    <dgm:cxn modelId="{80EA59EF-5EE3-4D16-8E5A-85C3ABCC6785}" srcId="{ECC09703-6308-4BBC-BBC9-8D4EEC9D5B54}" destId="{470B086A-DF7B-42A1-B26E-3009515C8B5D}" srcOrd="3" destOrd="0" parTransId="{A0788958-A313-4DA0-9908-6CA02FCF6551}" sibTransId="{B5ED0FD1-879F-44AF-801D-6B25485CFD35}"/>
    <dgm:cxn modelId="{B54BA0EF-1EBF-4C8C-9942-5E7D4C5D311F}" type="presOf" srcId="{7B0F1409-736A-4F56-98CE-66EF401D6A40}" destId="{39652657-DBAD-4F23-9501-ED7D0AF521A0}" srcOrd="0" destOrd="0" presId="urn:microsoft.com/office/officeart/2018/2/layout/IconCircleList"/>
    <dgm:cxn modelId="{5A84FEFB-8353-410F-9FDD-67BA2D4040E8}" type="presOf" srcId="{E7CF1E16-E247-47E1-9217-4DB37C637F20}" destId="{20A78163-F415-4424-95B3-5F9169BB29C7}" srcOrd="0" destOrd="0" presId="urn:microsoft.com/office/officeart/2018/2/layout/IconCircleList"/>
    <dgm:cxn modelId="{8B3C6C49-124A-45C4-8582-D87D0B0AC8EF}" type="presParOf" srcId="{4912DC61-F430-41AC-A9CC-4245B5BA5760}" destId="{C6E43E46-3898-4F8F-B675-E022697F3215}" srcOrd="0" destOrd="0" presId="urn:microsoft.com/office/officeart/2018/2/layout/IconCircleList"/>
    <dgm:cxn modelId="{E973F518-BD9D-4358-85FC-8AA93C89F205}" type="presParOf" srcId="{C6E43E46-3898-4F8F-B675-E022697F3215}" destId="{E99CAFA4-EB22-4B97-BDEE-A3CA93D59EE0}" srcOrd="0" destOrd="0" presId="urn:microsoft.com/office/officeart/2018/2/layout/IconCircleList"/>
    <dgm:cxn modelId="{E5FC7518-2058-4F19-B842-70AE7E7DF601}" type="presParOf" srcId="{E99CAFA4-EB22-4B97-BDEE-A3CA93D59EE0}" destId="{259EA57A-BA19-4814-89D1-15AB6C27CD5B}" srcOrd="0" destOrd="0" presId="urn:microsoft.com/office/officeart/2018/2/layout/IconCircleList"/>
    <dgm:cxn modelId="{EAF4C5E6-7D36-44BF-B06B-F3961BBBB52C}" type="presParOf" srcId="{E99CAFA4-EB22-4B97-BDEE-A3CA93D59EE0}" destId="{93377480-08CF-4FAF-AA00-A5E71893BA49}" srcOrd="1" destOrd="0" presId="urn:microsoft.com/office/officeart/2018/2/layout/IconCircleList"/>
    <dgm:cxn modelId="{B5DA8751-5162-4F99-B426-3B915E4D0A6E}" type="presParOf" srcId="{E99CAFA4-EB22-4B97-BDEE-A3CA93D59EE0}" destId="{0F380B59-DF71-4BB0-88C2-D8F46CDD54A2}" srcOrd="2" destOrd="0" presId="urn:microsoft.com/office/officeart/2018/2/layout/IconCircleList"/>
    <dgm:cxn modelId="{876C1DCF-D339-49E3-A933-DC6DFDA45F79}" type="presParOf" srcId="{E99CAFA4-EB22-4B97-BDEE-A3CA93D59EE0}" destId="{051DE97B-7605-4B34-9978-44F011C1C3D1}" srcOrd="3" destOrd="0" presId="urn:microsoft.com/office/officeart/2018/2/layout/IconCircleList"/>
    <dgm:cxn modelId="{0522504B-3850-4B13-8C64-4B698F574BDC}" type="presParOf" srcId="{C6E43E46-3898-4F8F-B675-E022697F3215}" destId="{D89AA72B-E21B-4D5C-90AE-E51E0378D581}" srcOrd="1" destOrd="0" presId="urn:microsoft.com/office/officeart/2018/2/layout/IconCircleList"/>
    <dgm:cxn modelId="{65065737-8FDE-4ECE-902A-7BEE985BB3FA}" type="presParOf" srcId="{C6E43E46-3898-4F8F-B675-E022697F3215}" destId="{87DCE430-3D6A-4B1B-AAAD-2FDEFF54BFC2}" srcOrd="2" destOrd="0" presId="urn:microsoft.com/office/officeart/2018/2/layout/IconCircleList"/>
    <dgm:cxn modelId="{B15BA190-EB78-4EBE-ABBF-1A505B0E60EA}" type="presParOf" srcId="{87DCE430-3D6A-4B1B-AAAD-2FDEFF54BFC2}" destId="{F64DC4EB-013A-4686-87D4-7615A352CCC6}" srcOrd="0" destOrd="0" presId="urn:microsoft.com/office/officeart/2018/2/layout/IconCircleList"/>
    <dgm:cxn modelId="{542F1BF4-AE4A-4BDB-93FE-1638EC75520E}" type="presParOf" srcId="{87DCE430-3D6A-4B1B-AAAD-2FDEFF54BFC2}" destId="{BE00B7BC-19B1-4DF0-877C-8A1F9B08B078}" srcOrd="1" destOrd="0" presId="urn:microsoft.com/office/officeart/2018/2/layout/IconCircleList"/>
    <dgm:cxn modelId="{BF14A021-FC60-43E0-8C95-ED455F6B07C2}" type="presParOf" srcId="{87DCE430-3D6A-4B1B-AAAD-2FDEFF54BFC2}" destId="{F47BB6ED-0538-4395-BB5A-E7980D5EA3AC}" srcOrd="2" destOrd="0" presId="urn:microsoft.com/office/officeart/2018/2/layout/IconCircleList"/>
    <dgm:cxn modelId="{4452CE5E-40F6-4EDD-AF09-E29C4271B686}" type="presParOf" srcId="{87DCE430-3D6A-4B1B-AAAD-2FDEFF54BFC2}" destId="{BA4BD2D5-1F35-4B5C-B91E-71DB718952FE}" srcOrd="3" destOrd="0" presId="urn:microsoft.com/office/officeart/2018/2/layout/IconCircleList"/>
    <dgm:cxn modelId="{3FD884E9-32C0-49EA-BCD4-6392A53BB7D7}" type="presParOf" srcId="{C6E43E46-3898-4F8F-B675-E022697F3215}" destId="{39652657-DBAD-4F23-9501-ED7D0AF521A0}" srcOrd="3" destOrd="0" presId="urn:microsoft.com/office/officeart/2018/2/layout/IconCircleList"/>
    <dgm:cxn modelId="{97E1B3CB-C1DE-434A-930D-1DA4D14D7BE0}" type="presParOf" srcId="{C6E43E46-3898-4F8F-B675-E022697F3215}" destId="{AF42288D-34FC-4310-9242-C20CA75C3E60}" srcOrd="4" destOrd="0" presId="urn:microsoft.com/office/officeart/2018/2/layout/IconCircleList"/>
    <dgm:cxn modelId="{F0405EF2-556F-47F7-A245-15C8B42F04C8}" type="presParOf" srcId="{AF42288D-34FC-4310-9242-C20CA75C3E60}" destId="{00C62016-8244-4B63-9F05-A92F0687C4F2}" srcOrd="0" destOrd="0" presId="urn:microsoft.com/office/officeart/2018/2/layout/IconCircleList"/>
    <dgm:cxn modelId="{8565C6FC-621C-4414-9BD2-8867E30F7334}" type="presParOf" srcId="{AF42288D-34FC-4310-9242-C20CA75C3E60}" destId="{509A2D11-281C-4B9E-9942-9C7693E77766}" srcOrd="1" destOrd="0" presId="urn:microsoft.com/office/officeart/2018/2/layout/IconCircleList"/>
    <dgm:cxn modelId="{5E0B5A0E-CBEE-46E7-9536-AC9C79E565A7}" type="presParOf" srcId="{AF42288D-34FC-4310-9242-C20CA75C3E60}" destId="{1711DFE2-AE6C-4B00-A76B-68EBE56C73D2}" srcOrd="2" destOrd="0" presId="urn:microsoft.com/office/officeart/2018/2/layout/IconCircleList"/>
    <dgm:cxn modelId="{8C6A7565-1F67-4E7D-BA37-4C515403C1A7}" type="presParOf" srcId="{AF42288D-34FC-4310-9242-C20CA75C3E60}" destId="{32A2635A-8827-4F0C-A181-589E18D02641}" srcOrd="3" destOrd="0" presId="urn:microsoft.com/office/officeart/2018/2/layout/IconCircleList"/>
    <dgm:cxn modelId="{605E5AAB-52B7-48F2-8FCA-4049D1B75C44}" type="presParOf" srcId="{C6E43E46-3898-4F8F-B675-E022697F3215}" destId="{20A78163-F415-4424-95B3-5F9169BB29C7}" srcOrd="5" destOrd="0" presId="urn:microsoft.com/office/officeart/2018/2/layout/IconCircleList"/>
    <dgm:cxn modelId="{BFA67D32-DE63-44A3-A646-8F3426BF6D73}" type="presParOf" srcId="{C6E43E46-3898-4F8F-B675-E022697F3215}" destId="{C480FEE3-3DBD-4036-B222-5F791B63B6BC}" srcOrd="6" destOrd="0" presId="urn:microsoft.com/office/officeart/2018/2/layout/IconCircleList"/>
    <dgm:cxn modelId="{28B9556A-FC4F-4550-AFD7-DFADF6F9D026}" type="presParOf" srcId="{C480FEE3-3DBD-4036-B222-5F791B63B6BC}" destId="{72A1E913-C31F-40B2-AF13-9AF86DC933E9}" srcOrd="0" destOrd="0" presId="urn:microsoft.com/office/officeart/2018/2/layout/IconCircleList"/>
    <dgm:cxn modelId="{F61EB0D7-ECFD-4B4F-8BAF-9505587A2EEC}" type="presParOf" srcId="{C480FEE3-3DBD-4036-B222-5F791B63B6BC}" destId="{B932EC14-418E-4FC5-9954-3C79392BC93E}" srcOrd="1" destOrd="0" presId="urn:microsoft.com/office/officeart/2018/2/layout/IconCircleList"/>
    <dgm:cxn modelId="{B6B096F9-7E46-41DC-91DE-E9627FE6A40E}" type="presParOf" srcId="{C480FEE3-3DBD-4036-B222-5F791B63B6BC}" destId="{A83D7368-E27F-486E-BE32-D54B92459083}" srcOrd="2" destOrd="0" presId="urn:microsoft.com/office/officeart/2018/2/layout/IconCircleList"/>
    <dgm:cxn modelId="{A45C5250-A46C-4615-B0C9-039F21141929}" type="presParOf" srcId="{C480FEE3-3DBD-4036-B222-5F791B63B6BC}" destId="{7951E344-75CB-4975-978D-4116FBF09302}" srcOrd="3" destOrd="0" presId="urn:microsoft.com/office/officeart/2018/2/layout/IconCircleList"/>
    <dgm:cxn modelId="{7CED7C60-17BC-4275-A5BE-B14617D7E080}" type="presParOf" srcId="{C6E43E46-3898-4F8F-B675-E022697F3215}" destId="{513E0E86-FBE4-4A89-B801-05BDAC2752F4}" srcOrd="7" destOrd="0" presId="urn:microsoft.com/office/officeart/2018/2/layout/IconCircleList"/>
    <dgm:cxn modelId="{242201ED-08C9-4F58-BD6D-33BEB8C1CA75}" type="presParOf" srcId="{C6E43E46-3898-4F8F-B675-E022697F3215}" destId="{1901A9C1-DD5C-4447-A989-757B21D5C1C0}" srcOrd="8" destOrd="0" presId="urn:microsoft.com/office/officeart/2018/2/layout/IconCircleList"/>
    <dgm:cxn modelId="{11553340-4A5D-4F14-AFA9-C54815C06834}" type="presParOf" srcId="{1901A9C1-DD5C-4447-A989-757B21D5C1C0}" destId="{6D839A84-380E-4324-A2F3-94A40964FF65}" srcOrd="0" destOrd="0" presId="urn:microsoft.com/office/officeart/2018/2/layout/IconCircleList"/>
    <dgm:cxn modelId="{197553DB-CE62-4FDA-93E1-2E4702427070}" type="presParOf" srcId="{1901A9C1-DD5C-4447-A989-757B21D5C1C0}" destId="{4DA378FE-D557-43A4-B89F-0815CC8A9A92}" srcOrd="1" destOrd="0" presId="urn:microsoft.com/office/officeart/2018/2/layout/IconCircleList"/>
    <dgm:cxn modelId="{ED7AF178-7056-4147-8DE9-C28534120590}" type="presParOf" srcId="{1901A9C1-DD5C-4447-A989-757B21D5C1C0}" destId="{B546F87C-015D-42FC-8980-013D6B0F0755}" srcOrd="2" destOrd="0" presId="urn:microsoft.com/office/officeart/2018/2/layout/IconCircleList"/>
    <dgm:cxn modelId="{3EF10A0A-CC51-40B0-B312-819EAEF68D9C}" type="presParOf" srcId="{1901A9C1-DD5C-4447-A989-757B21D5C1C0}" destId="{3CF81ABD-5399-4D04-B486-1EFDF89329DB}" srcOrd="3" destOrd="0" presId="urn:microsoft.com/office/officeart/2018/2/layout/IconCircleList"/>
    <dgm:cxn modelId="{F918BF20-624C-4DA9-838B-08008360F6E9}" type="presParOf" srcId="{C6E43E46-3898-4F8F-B675-E022697F3215}" destId="{C3408C5B-AB22-40E8-81D1-1963547E33A7}" srcOrd="9" destOrd="0" presId="urn:microsoft.com/office/officeart/2018/2/layout/IconCircleList"/>
    <dgm:cxn modelId="{03040306-EAE3-4288-A88D-2350508C868A}" type="presParOf" srcId="{C6E43E46-3898-4F8F-B675-E022697F3215}" destId="{EF620800-886F-4EF1-A5D2-30534F28BA92}" srcOrd="10" destOrd="0" presId="urn:microsoft.com/office/officeart/2018/2/layout/IconCircleList"/>
    <dgm:cxn modelId="{2211E09A-5E8B-48BD-9632-BED22FD2F9AA}" type="presParOf" srcId="{EF620800-886F-4EF1-A5D2-30534F28BA92}" destId="{008EB86D-943C-4FFA-974E-2FC87CD2B0AB}" srcOrd="0" destOrd="0" presId="urn:microsoft.com/office/officeart/2018/2/layout/IconCircleList"/>
    <dgm:cxn modelId="{2FE7354E-2272-4A13-863F-6136EC3E683F}" type="presParOf" srcId="{EF620800-886F-4EF1-A5D2-30534F28BA92}" destId="{B8805EA3-98BB-41A1-BF51-113EC4FF8026}" srcOrd="1" destOrd="0" presId="urn:microsoft.com/office/officeart/2018/2/layout/IconCircleList"/>
    <dgm:cxn modelId="{25C6A619-3173-4FD6-B2C6-5B12BAEF3DA9}" type="presParOf" srcId="{EF620800-886F-4EF1-A5D2-30534F28BA92}" destId="{56EDF881-7BA0-4C2A-9402-7C5F5654F8FA}" srcOrd="2" destOrd="0" presId="urn:microsoft.com/office/officeart/2018/2/layout/IconCircleList"/>
    <dgm:cxn modelId="{52FCD99B-1E2E-4DF7-AD9A-88E522EF55C1}" type="presParOf" srcId="{EF620800-886F-4EF1-A5D2-30534F28BA92}" destId="{95BD8847-A57D-42E9-A9E3-2189A83A3D4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304421-98F3-4B50-9549-C05EDADCE3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6EEAA-8435-4A1F-B8EE-2DB3A7B83C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Monda" panose="020B0604020202020204" charset="0"/>
            </a:rPr>
            <a:t>Problem: </a:t>
          </a:r>
          <a:r>
            <a:rPr lang="en-US">
              <a:latin typeface="Monda" panose="020B0604020202020204" charset="0"/>
            </a:rPr>
            <a:t>Vehicle crashes cause major injuries and fatalities; predicting severity can save lives.</a:t>
          </a:r>
        </a:p>
      </dgm:t>
    </dgm:pt>
    <dgm:pt modelId="{D659524F-1CEC-45DF-8C00-D604F3B3672E}" type="parTrans" cxnId="{C2E78CA5-26BF-426D-B181-8D9DE600387D}">
      <dgm:prSet/>
      <dgm:spPr/>
      <dgm:t>
        <a:bodyPr/>
        <a:lstStyle/>
        <a:p>
          <a:endParaRPr lang="en-US"/>
        </a:p>
      </dgm:t>
    </dgm:pt>
    <dgm:pt modelId="{D18484E2-A685-4439-A5CF-05DE39FBB442}" type="sibTrans" cxnId="{C2E78CA5-26BF-426D-B181-8D9DE600387D}">
      <dgm:prSet/>
      <dgm:spPr/>
      <dgm:t>
        <a:bodyPr/>
        <a:lstStyle/>
        <a:p>
          <a:endParaRPr lang="en-US"/>
        </a:p>
      </dgm:t>
    </dgm:pt>
    <dgm:pt modelId="{9CF0DBF8-8451-41A3-9B6B-E7CA1BB376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 panose="020B0604020202020204" charset="0"/>
              <a:ea typeface="+mn-ea"/>
              <a:cs typeface="+mn-cs"/>
            </a:rPr>
            <a:t>Objective:</a:t>
          </a:r>
          <a:r>
            <a:rPr lang="en-US" sz="1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 panose="020B0604020202020204" charset="0"/>
              <a:ea typeface="+mn-ea"/>
              <a:cs typeface="+mn-cs"/>
            </a:rPr>
            <a:t> Build a model to predict if crash injuries are Minor or Major using CRSS data.</a:t>
          </a:r>
        </a:p>
      </dgm:t>
    </dgm:pt>
    <dgm:pt modelId="{D70A1DEC-EA8D-4549-B99B-A87806CE3B48}" type="parTrans" cxnId="{8E3799D8-AFF6-4272-8F1E-83388B677B8E}">
      <dgm:prSet/>
      <dgm:spPr/>
      <dgm:t>
        <a:bodyPr/>
        <a:lstStyle/>
        <a:p>
          <a:endParaRPr lang="en-US"/>
        </a:p>
      </dgm:t>
    </dgm:pt>
    <dgm:pt modelId="{C3638830-9E61-4CF6-B562-C0BBD7BAE28B}" type="sibTrans" cxnId="{8E3799D8-AFF6-4272-8F1E-83388B677B8E}">
      <dgm:prSet/>
      <dgm:spPr/>
      <dgm:t>
        <a:bodyPr/>
        <a:lstStyle/>
        <a:p>
          <a:endParaRPr lang="en-US"/>
        </a:p>
      </dgm:t>
    </dgm:pt>
    <dgm:pt modelId="{31DD04C3-4B91-4B29-AE0D-A4620FD89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Monda" panose="020B0604020202020204" charset="0"/>
            </a:rPr>
            <a:t>Impact:</a:t>
          </a:r>
          <a:r>
            <a:rPr lang="en-US">
              <a:latin typeface="Monda" panose="020B0604020202020204" charset="0"/>
            </a:rPr>
            <a:t> Help policymakers, traffic planners, and insurance companies make data-driven decisions.</a:t>
          </a:r>
        </a:p>
      </dgm:t>
    </dgm:pt>
    <dgm:pt modelId="{AF96E9A6-D82A-4742-959F-7DE4F0E00EAC}" type="parTrans" cxnId="{AD2D5338-E20E-4DB2-AB6A-834D6B3F60C9}">
      <dgm:prSet/>
      <dgm:spPr/>
      <dgm:t>
        <a:bodyPr/>
        <a:lstStyle/>
        <a:p>
          <a:endParaRPr lang="en-US"/>
        </a:p>
      </dgm:t>
    </dgm:pt>
    <dgm:pt modelId="{9ECD94BC-3C2E-4DBE-AF83-12693663E401}" type="sibTrans" cxnId="{AD2D5338-E20E-4DB2-AB6A-834D6B3F60C9}">
      <dgm:prSet/>
      <dgm:spPr/>
      <dgm:t>
        <a:bodyPr/>
        <a:lstStyle/>
        <a:p>
          <a:endParaRPr lang="en-US"/>
        </a:p>
      </dgm:t>
    </dgm:pt>
    <dgm:pt modelId="{EF8575B0-11BA-4B8C-AA57-82732DEDB31E}" type="pres">
      <dgm:prSet presAssocID="{87304421-98F3-4B50-9549-C05EDADCE31C}" presName="root" presStyleCnt="0">
        <dgm:presLayoutVars>
          <dgm:dir/>
          <dgm:resizeHandles val="exact"/>
        </dgm:presLayoutVars>
      </dgm:prSet>
      <dgm:spPr/>
    </dgm:pt>
    <dgm:pt modelId="{512D6F83-DAE9-4758-A5B5-FF2F865BD532}" type="pres">
      <dgm:prSet presAssocID="{4F66EEAA-8435-4A1F-B8EE-2DB3A7B83C34}" presName="compNode" presStyleCnt="0"/>
      <dgm:spPr/>
    </dgm:pt>
    <dgm:pt modelId="{0D52DCE1-BB50-4A5B-B706-70BCE21E55D1}" type="pres">
      <dgm:prSet presAssocID="{4F66EEAA-8435-4A1F-B8EE-2DB3A7B83C34}" presName="bgRect" presStyleLbl="bgShp" presStyleIdx="0" presStyleCnt="3"/>
      <dgm:spPr/>
    </dgm:pt>
    <dgm:pt modelId="{E6B9645F-1682-43AA-9A97-A98E848EBA14}" type="pres">
      <dgm:prSet presAssocID="{4F66EEAA-8435-4A1F-B8EE-2DB3A7B83C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BD9D9D6E-3DA3-483A-8D94-396E6ED6699F}" type="pres">
      <dgm:prSet presAssocID="{4F66EEAA-8435-4A1F-B8EE-2DB3A7B83C34}" presName="spaceRect" presStyleCnt="0"/>
      <dgm:spPr/>
    </dgm:pt>
    <dgm:pt modelId="{196CB114-6A76-43D0-B437-4D7F18E6FEB9}" type="pres">
      <dgm:prSet presAssocID="{4F66EEAA-8435-4A1F-B8EE-2DB3A7B83C34}" presName="parTx" presStyleLbl="revTx" presStyleIdx="0" presStyleCnt="3">
        <dgm:presLayoutVars>
          <dgm:chMax val="0"/>
          <dgm:chPref val="0"/>
        </dgm:presLayoutVars>
      </dgm:prSet>
      <dgm:spPr/>
    </dgm:pt>
    <dgm:pt modelId="{29363CB4-C0AD-4994-8C1F-BD3B0A4BDCF4}" type="pres">
      <dgm:prSet presAssocID="{D18484E2-A685-4439-A5CF-05DE39FBB442}" presName="sibTrans" presStyleCnt="0"/>
      <dgm:spPr/>
    </dgm:pt>
    <dgm:pt modelId="{802169CD-9B13-421C-B911-661D9F41D577}" type="pres">
      <dgm:prSet presAssocID="{9CF0DBF8-8451-41A3-9B6B-E7CA1BB3764A}" presName="compNode" presStyleCnt="0"/>
      <dgm:spPr/>
    </dgm:pt>
    <dgm:pt modelId="{4FFEDD5E-7407-4AA1-8978-3B46B0976D6B}" type="pres">
      <dgm:prSet presAssocID="{9CF0DBF8-8451-41A3-9B6B-E7CA1BB3764A}" presName="bgRect" presStyleLbl="bgShp" presStyleIdx="1" presStyleCnt="3" custLinFactNeighborX="13399" custLinFactNeighborY="2721"/>
      <dgm:spPr/>
    </dgm:pt>
    <dgm:pt modelId="{3A659CAC-3A14-43EF-9420-1EB748167844}" type="pres">
      <dgm:prSet presAssocID="{9CF0DBF8-8451-41A3-9B6B-E7CA1BB376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602E5E0-1E8A-4482-ACE8-21F495592527}" type="pres">
      <dgm:prSet presAssocID="{9CF0DBF8-8451-41A3-9B6B-E7CA1BB3764A}" presName="spaceRect" presStyleCnt="0"/>
      <dgm:spPr/>
    </dgm:pt>
    <dgm:pt modelId="{B9F76418-09C2-4E82-B9E6-33E50D3B8E4C}" type="pres">
      <dgm:prSet presAssocID="{9CF0DBF8-8451-41A3-9B6B-E7CA1BB3764A}" presName="parTx" presStyleLbl="revTx" presStyleIdx="1" presStyleCnt="3">
        <dgm:presLayoutVars>
          <dgm:chMax val="0"/>
          <dgm:chPref val="0"/>
        </dgm:presLayoutVars>
      </dgm:prSet>
      <dgm:spPr/>
    </dgm:pt>
    <dgm:pt modelId="{C2E8B1EE-F380-4890-A069-91797D363486}" type="pres">
      <dgm:prSet presAssocID="{C3638830-9E61-4CF6-B562-C0BBD7BAE28B}" presName="sibTrans" presStyleCnt="0"/>
      <dgm:spPr/>
    </dgm:pt>
    <dgm:pt modelId="{1C75C349-E1AC-4AF1-8C1A-F1839CECFDEB}" type="pres">
      <dgm:prSet presAssocID="{31DD04C3-4B91-4B29-AE0D-A4620FD89958}" presName="compNode" presStyleCnt="0"/>
      <dgm:spPr/>
    </dgm:pt>
    <dgm:pt modelId="{77E35F8F-6ECB-4D6B-996B-712DE1527039}" type="pres">
      <dgm:prSet presAssocID="{31DD04C3-4B91-4B29-AE0D-A4620FD89958}" presName="bgRect" presStyleLbl="bgShp" presStyleIdx="2" presStyleCnt="3"/>
      <dgm:spPr/>
    </dgm:pt>
    <dgm:pt modelId="{C55147D1-8427-4AC7-AB7E-8722EADBB603}" type="pres">
      <dgm:prSet presAssocID="{31DD04C3-4B91-4B29-AE0D-A4620FD899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9996694-E6DA-49CA-BBCA-05C639D46FB2}" type="pres">
      <dgm:prSet presAssocID="{31DD04C3-4B91-4B29-AE0D-A4620FD89958}" presName="spaceRect" presStyleCnt="0"/>
      <dgm:spPr/>
    </dgm:pt>
    <dgm:pt modelId="{F98FD342-2C51-4A70-A8DC-2BA55287FBB6}" type="pres">
      <dgm:prSet presAssocID="{31DD04C3-4B91-4B29-AE0D-A4620FD899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D2D5338-E20E-4DB2-AB6A-834D6B3F60C9}" srcId="{87304421-98F3-4B50-9549-C05EDADCE31C}" destId="{31DD04C3-4B91-4B29-AE0D-A4620FD89958}" srcOrd="2" destOrd="0" parTransId="{AF96E9A6-D82A-4742-959F-7DE4F0E00EAC}" sibTransId="{9ECD94BC-3C2E-4DBE-AF83-12693663E401}"/>
    <dgm:cxn modelId="{CF191F7E-37DD-4F84-88F9-900375FF8267}" type="presOf" srcId="{31DD04C3-4B91-4B29-AE0D-A4620FD89958}" destId="{F98FD342-2C51-4A70-A8DC-2BA55287FBB6}" srcOrd="0" destOrd="0" presId="urn:microsoft.com/office/officeart/2018/2/layout/IconVerticalSolidList"/>
    <dgm:cxn modelId="{418DE694-D5F4-4507-8560-50A8DA219ECE}" type="presOf" srcId="{9CF0DBF8-8451-41A3-9B6B-E7CA1BB3764A}" destId="{B9F76418-09C2-4E82-B9E6-33E50D3B8E4C}" srcOrd="0" destOrd="0" presId="urn:microsoft.com/office/officeart/2018/2/layout/IconVerticalSolidList"/>
    <dgm:cxn modelId="{C2E78CA5-26BF-426D-B181-8D9DE600387D}" srcId="{87304421-98F3-4B50-9549-C05EDADCE31C}" destId="{4F66EEAA-8435-4A1F-B8EE-2DB3A7B83C34}" srcOrd="0" destOrd="0" parTransId="{D659524F-1CEC-45DF-8C00-D604F3B3672E}" sibTransId="{D18484E2-A685-4439-A5CF-05DE39FBB442}"/>
    <dgm:cxn modelId="{8E3799D8-AFF6-4272-8F1E-83388B677B8E}" srcId="{87304421-98F3-4B50-9549-C05EDADCE31C}" destId="{9CF0DBF8-8451-41A3-9B6B-E7CA1BB3764A}" srcOrd="1" destOrd="0" parTransId="{D70A1DEC-EA8D-4549-B99B-A87806CE3B48}" sibTransId="{C3638830-9E61-4CF6-B562-C0BBD7BAE28B}"/>
    <dgm:cxn modelId="{09F0B0DB-AC79-4BE4-8183-B83B1B707CF6}" type="presOf" srcId="{4F66EEAA-8435-4A1F-B8EE-2DB3A7B83C34}" destId="{196CB114-6A76-43D0-B437-4D7F18E6FEB9}" srcOrd="0" destOrd="0" presId="urn:microsoft.com/office/officeart/2018/2/layout/IconVerticalSolidList"/>
    <dgm:cxn modelId="{1A88E9E3-968B-49D6-8A84-BDDA58A01503}" type="presOf" srcId="{87304421-98F3-4B50-9549-C05EDADCE31C}" destId="{EF8575B0-11BA-4B8C-AA57-82732DEDB31E}" srcOrd="0" destOrd="0" presId="urn:microsoft.com/office/officeart/2018/2/layout/IconVerticalSolidList"/>
    <dgm:cxn modelId="{B06D4BF8-89F5-45E9-9920-527D467FC435}" type="presParOf" srcId="{EF8575B0-11BA-4B8C-AA57-82732DEDB31E}" destId="{512D6F83-DAE9-4758-A5B5-FF2F865BD532}" srcOrd="0" destOrd="0" presId="urn:microsoft.com/office/officeart/2018/2/layout/IconVerticalSolidList"/>
    <dgm:cxn modelId="{731E62D2-5D88-4631-B487-B4732B4798D9}" type="presParOf" srcId="{512D6F83-DAE9-4758-A5B5-FF2F865BD532}" destId="{0D52DCE1-BB50-4A5B-B706-70BCE21E55D1}" srcOrd="0" destOrd="0" presId="urn:microsoft.com/office/officeart/2018/2/layout/IconVerticalSolidList"/>
    <dgm:cxn modelId="{F21C1A6D-022E-492C-A61D-66CDF3FC16ED}" type="presParOf" srcId="{512D6F83-DAE9-4758-A5B5-FF2F865BD532}" destId="{E6B9645F-1682-43AA-9A97-A98E848EBA14}" srcOrd="1" destOrd="0" presId="urn:microsoft.com/office/officeart/2018/2/layout/IconVerticalSolidList"/>
    <dgm:cxn modelId="{3A7B66D3-39B9-41CD-96DB-7930EB97F27D}" type="presParOf" srcId="{512D6F83-DAE9-4758-A5B5-FF2F865BD532}" destId="{BD9D9D6E-3DA3-483A-8D94-396E6ED6699F}" srcOrd="2" destOrd="0" presId="urn:microsoft.com/office/officeart/2018/2/layout/IconVerticalSolidList"/>
    <dgm:cxn modelId="{79EE1DA3-9CA2-454F-BAD1-DC73518BAE3B}" type="presParOf" srcId="{512D6F83-DAE9-4758-A5B5-FF2F865BD532}" destId="{196CB114-6A76-43D0-B437-4D7F18E6FEB9}" srcOrd="3" destOrd="0" presId="urn:microsoft.com/office/officeart/2018/2/layout/IconVerticalSolidList"/>
    <dgm:cxn modelId="{28E48EF2-7A7B-475D-89FD-E36016F995AD}" type="presParOf" srcId="{EF8575B0-11BA-4B8C-AA57-82732DEDB31E}" destId="{29363CB4-C0AD-4994-8C1F-BD3B0A4BDCF4}" srcOrd="1" destOrd="0" presId="urn:microsoft.com/office/officeart/2018/2/layout/IconVerticalSolidList"/>
    <dgm:cxn modelId="{E7A15F9D-F282-4D1B-B290-015BF15697C6}" type="presParOf" srcId="{EF8575B0-11BA-4B8C-AA57-82732DEDB31E}" destId="{802169CD-9B13-421C-B911-661D9F41D577}" srcOrd="2" destOrd="0" presId="urn:microsoft.com/office/officeart/2018/2/layout/IconVerticalSolidList"/>
    <dgm:cxn modelId="{F2CB6677-DB66-4A67-8C9D-BC478C61D3EF}" type="presParOf" srcId="{802169CD-9B13-421C-B911-661D9F41D577}" destId="{4FFEDD5E-7407-4AA1-8978-3B46B0976D6B}" srcOrd="0" destOrd="0" presId="urn:microsoft.com/office/officeart/2018/2/layout/IconVerticalSolidList"/>
    <dgm:cxn modelId="{7C62D381-13AB-4596-9CB0-CE3F0656FA30}" type="presParOf" srcId="{802169CD-9B13-421C-B911-661D9F41D577}" destId="{3A659CAC-3A14-43EF-9420-1EB748167844}" srcOrd="1" destOrd="0" presId="urn:microsoft.com/office/officeart/2018/2/layout/IconVerticalSolidList"/>
    <dgm:cxn modelId="{590CDA04-715A-4EF2-966B-CBE26048A039}" type="presParOf" srcId="{802169CD-9B13-421C-B911-661D9F41D577}" destId="{5602E5E0-1E8A-4482-ACE8-21F495592527}" srcOrd="2" destOrd="0" presId="urn:microsoft.com/office/officeart/2018/2/layout/IconVerticalSolidList"/>
    <dgm:cxn modelId="{B3C6CD37-2FDF-49B7-B696-F8451D639229}" type="presParOf" srcId="{802169CD-9B13-421C-B911-661D9F41D577}" destId="{B9F76418-09C2-4E82-B9E6-33E50D3B8E4C}" srcOrd="3" destOrd="0" presId="urn:microsoft.com/office/officeart/2018/2/layout/IconVerticalSolidList"/>
    <dgm:cxn modelId="{A5B5E58A-D9D3-487C-9FC1-DAD1255D6B09}" type="presParOf" srcId="{EF8575B0-11BA-4B8C-AA57-82732DEDB31E}" destId="{C2E8B1EE-F380-4890-A069-91797D363486}" srcOrd="3" destOrd="0" presId="urn:microsoft.com/office/officeart/2018/2/layout/IconVerticalSolidList"/>
    <dgm:cxn modelId="{EEFC78FB-5854-47B5-8CB4-13BC5BF0B3C0}" type="presParOf" srcId="{EF8575B0-11BA-4B8C-AA57-82732DEDB31E}" destId="{1C75C349-E1AC-4AF1-8C1A-F1839CECFDEB}" srcOrd="4" destOrd="0" presId="urn:microsoft.com/office/officeart/2018/2/layout/IconVerticalSolidList"/>
    <dgm:cxn modelId="{082F2FAE-B7C0-46F0-A1E6-908A561D51A0}" type="presParOf" srcId="{1C75C349-E1AC-4AF1-8C1A-F1839CECFDEB}" destId="{77E35F8F-6ECB-4D6B-996B-712DE1527039}" srcOrd="0" destOrd="0" presId="urn:microsoft.com/office/officeart/2018/2/layout/IconVerticalSolidList"/>
    <dgm:cxn modelId="{862803E4-151C-43CA-9C70-EC8F8C989B36}" type="presParOf" srcId="{1C75C349-E1AC-4AF1-8C1A-F1839CECFDEB}" destId="{C55147D1-8427-4AC7-AB7E-8722EADBB603}" srcOrd="1" destOrd="0" presId="urn:microsoft.com/office/officeart/2018/2/layout/IconVerticalSolidList"/>
    <dgm:cxn modelId="{F1BF542B-5AB0-4BFF-851C-9BB7BF7A73A7}" type="presParOf" srcId="{1C75C349-E1AC-4AF1-8C1A-F1839CECFDEB}" destId="{49996694-E6DA-49CA-BBCA-05C639D46FB2}" srcOrd="2" destOrd="0" presId="urn:microsoft.com/office/officeart/2018/2/layout/IconVerticalSolidList"/>
    <dgm:cxn modelId="{B5E9C795-C34F-4692-B85F-C885E05B5DD1}" type="presParOf" srcId="{1C75C349-E1AC-4AF1-8C1A-F1839CECFDEB}" destId="{F98FD342-2C51-4A70-A8DC-2BA55287FB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4C7D67-B39A-4C4C-8835-D449F00AAC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71B41-7AA5-4CD9-AF3A-1480ACCA06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Monda" panose="020B0604020202020204" charset="0"/>
            </a:rPr>
            <a:t>We started by understanding and integrating crash data from multiple CRSS tables. Through careful data cleaning, missing value handling, and feature engineering, we prepared a high-quality dataset suitable for machine learning.</a:t>
          </a:r>
        </a:p>
      </dgm:t>
    </dgm:pt>
    <dgm:pt modelId="{07AD1B9C-467A-4A7D-9E9E-42AE3502BA0C}" type="parTrans" cxnId="{C598CA49-277F-456E-91D5-F8FB37729B28}">
      <dgm:prSet/>
      <dgm:spPr/>
      <dgm:t>
        <a:bodyPr/>
        <a:lstStyle/>
        <a:p>
          <a:endParaRPr lang="en-US"/>
        </a:p>
      </dgm:t>
    </dgm:pt>
    <dgm:pt modelId="{332AC873-15EE-408F-8491-32EA463E2A63}" type="sibTrans" cxnId="{C598CA49-277F-456E-91D5-F8FB37729B28}">
      <dgm:prSet/>
      <dgm:spPr/>
      <dgm:t>
        <a:bodyPr/>
        <a:lstStyle/>
        <a:p>
          <a:endParaRPr lang="en-US"/>
        </a:p>
      </dgm:t>
    </dgm:pt>
    <dgm:pt modelId="{53C0FB43-35AD-4076-9D4C-957C37E0D2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Monda" panose="020B0604020202020204" charset="0"/>
            </a:rPr>
            <a:t>Next, we developed and compared six models, ensuring consistent preprocessing and balanced evaluation. Gradient Boosted Trees achieved the best AUC, while Random Forest was selected for its balance of performance and interpretability.</a:t>
          </a:r>
        </a:p>
      </dgm:t>
    </dgm:pt>
    <dgm:pt modelId="{364EC836-D88E-4460-8A6B-019680EA7352}" type="parTrans" cxnId="{05E6A1D8-C8CA-4B56-8B7C-071F1A715385}">
      <dgm:prSet/>
      <dgm:spPr/>
      <dgm:t>
        <a:bodyPr/>
        <a:lstStyle/>
        <a:p>
          <a:endParaRPr lang="en-US"/>
        </a:p>
      </dgm:t>
    </dgm:pt>
    <dgm:pt modelId="{DA28289E-B600-4AB3-B73F-91495D9A835D}" type="sibTrans" cxnId="{05E6A1D8-C8CA-4B56-8B7C-071F1A715385}">
      <dgm:prSet/>
      <dgm:spPr/>
      <dgm:t>
        <a:bodyPr/>
        <a:lstStyle/>
        <a:p>
          <a:endParaRPr lang="en-US"/>
        </a:p>
      </dgm:t>
    </dgm:pt>
    <dgm:pt modelId="{81F32718-B2AD-4F5B-849D-EB81FE444D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Monda" panose="020B0604020202020204" charset="0"/>
            </a:rPr>
            <a:t>The final Random Forest model is ready for deployment to predict injury severity. Using these results can benefit real-world traffic safety efforts by enabling better road design, targeted interventions, and proactive crash prevention strategies.</a:t>
          </a:r>
        </a:p>
      </dgm:t>
    </dgm:pt>
    <dgm:pt modelId="{FB3A0C69-15DC-4DE7-892F-163517F0386E}" type="parTrans" cxnId="{EED77D54-DA96-4F66-A8B5-D73C68BB157B}">
      <dgm:prSet/>
      <dgm:spPr/>
      <dgm:t>
        <a:bodyPr/>
        <a:lstStyle/>
        <a:p>
          <a:endParaRPr lang="en-US"/>
        </a:p>
      </dgm:t>
    </dgm:pt>
    <dgm:pt modelId="{7152A825-BA37-420A-80C9-82BCFDA943B0}" type="sibTrans" cxnId="{EED77D54-DA96-4F66-A8B5-D73C68BB157B}">
      <dgm:prSet/>
      <dgm:spPr/>
      <dgm:t>
        <a:bodyPr/>
        <a:lstStyle/>
        <a:p>
          <a:endParaRPr lang="en-US"/>
        </a:p>
      </dgm:t>
    </dgm:pt>
    <dgm:pt modelId="{EFB0E24B-78F5-4CFE-AFF2-A9A8BF66840E}" type="pres">
      <dgm:prSet presAssocID="{BF4C7D67-B39A-4C4C-8835-D449F00AAC6B}" presName="root" presStyleCnt="0">
        <dgm:presLayoutVars>
          <dgm:dir/>
          <dgm:resizeHandles val="exact"/>
        </dgm:presLayoutVars>
      </dgm:prSet>
      <dgm:spPr/>
    </dgm:pt>
    <dgm:pt modelId="{674D8F7E-6753-44BC-A9DC-C56779EA9BAD}" type="pres">
      <dgm:prSet presAssocID="{F8E71B41-7AA5-4CD9-AF3A-1480ACCA0665}" presName="compNode" presStyleCnt="0"/>
      <dgm:spPr/>
    </dgm:pt>
    <dgm:pt modelId="{E886107E-31C1-46B1-B7FE-5C5B93B93C82}" type="pres">
      <dgm:prSet presAssocID="{F8E71B41-7AA5-4CD9-AF3A-1480ACCA0665}" presName="bgRect" presStyleLbl="bgShp" presStyleIdx="0" presStyleCnt="3"/>
      <dgm:spPr/>
    </dgm:pt>
    <dgm:pt modelId="{3A41647F-0571-4B05-99E7-A324A1F049DC}" type="pres">
      <dgm:prSet presAssocID="{F8E71B41-7AA5-4CD9-AF3A-1480ACCA06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19CB870-687C-420E-B476-C330EEB5CECF}" type="pres">
      <dgm:prSet presAssocID="{F8E71B41-7AA5-4CD9-AF3A-1480ACCA0665}" presName="spaceRect" presStyleCnt="0"/>
      <dgm:spPr/>
    </dgm:pt>
    <dgm:pt modelId="{36B5FA12-82E1-406E-963E-EE1254B31BEA}" type="pres">
      <dgm:prSet presAssocID="{F8E71B41-7AA5-4CD9-AF3A-1480ACCA0665}" presName="parTx" presStyleLbl="revTx" presStyleIdx="0" presStyleCnt="3">
        <dgm:presLayoutVars>
          <dgm:chMax val="0"/>
          <dgm:chPref val="0"/>
        </dgm:presLayoutVars>
      </dgm:prSet>
      <dgm:spPr/>
    </dgm:pt>
    <dgm:pt modelId="{B3AE67C7-09AC-48B8-9A1F-94F5F56AF3B9}" type="pres">
      <dgm:prSet presAssocID="{332AC873-15EE-408F-8491-32EA463E2A63}" presName="sibTrans" presStyleCnt="0"/>
      <dgm:spPr/>
    </dgm:pt>
    <dgm:pt modelId="{E94F2224-685E-4B34-8456-FC1021BB80DA}" type="pres">
      <dgm:prSet presAssocID="{53C0FB43-35AD-4076-9D4C-957C37E0D294}" presName="compNode" presStyleCnt="0"/>
      <dgm:spPr/>
    </dgm:pt>
    <dgm:pt modelId="{567CA72D-68E8-436E-905A-C5A44B9A1615}" type="pres">
      <dgm:prSet presAssocID="{53C0FB43-35AD-4076-9D4C-957C37E0D294}" presName="bgRect" presStyleLbl="bgShp" presStyleIdx="1" presStyleCnt="3"/>
      <dgm:spPr/>
    </dgm:pt>
    <dgm:pt modelId="{BA5D594E-E2F4-4313-B90C-23B979B3CE6B}" type="pres">
      <dgm:prSet presAssocID="{53C0FB43-35AD-4076-9D4C-957C37E0D2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AC3571B-7B90-4A72-BD7C-B42F001796EF}" type="pres">
      <dgm:prSet presAssocID="{53C0FB43-35AD-4076-9D4C-957C37E0D294}" presName="spaceRect" presStyleCnt="0"/>
      <dgm:spPr/>
    </dgm:pt>
    <dgm:pt modelId="{BF4B4E22-CDF1-4770-8315-800C36888B64}" type="pres">
      <dgm:prSet presAssocID="{53C0FB43-35AD-4076-9D4C-957C37E0D294}" presName="parTx" presStyleLbl="revTx" presStyleIdx="1" presStyleCnt="3">
        <dgm:presLayoutVars>
          <dgm:chMax val="0"/>
          <dgm:chPref val="0"/>
        </dgm:presLayoutVars>
      </dgm:prSet>
      <dgm:spPr/>
    </dgm:pt>
    <dgm:pt modelId="{62518DED-A69A-44E8-8E52-516A06EEE6E6}" type="pres">
      <dgm:prSet presAssocID="{DA28289E-B600-4AB3-B73F-91495D9A835D}" presName="sibTrans" presStyleCnt="0"/>
      <dgm:spPr/>
    </dgm:pt>
    <dgm:pt modelId="{C8732044-DAEF-4798-8BF5-313A7E59BACD}" type="pres">
      <dgm:prSet presAssocID="{81F32718-B2AD-4F5B-849D-EB81FE444D89}" presName="compNode" presStyleCnt="0"/>
      <dgm:spPr/>
    </dgm:pt>
    <dgm:pt modelId="{9CF09983-BF3D-48C5-B02C-1F715E1EEE1B}" type="pres">
      <dgm:prSet presAssocID="{81F32718-B2AD-4F5B-849D-EB81FE444D89}" presName="bgRect" presStyleLbl="bgShp" presStyleIdx="2" presStyleCnt="3"/>
      <dgm:spPr/>
    </dgm:pt>
    <dgm:pt modelId="{04E66236-9880-45E7-A92B-87AAF8C9DD90}" type="pres">
      <dgm:prSet presAssocID="{81F32718-B2AD-4F5B-849D-EB81FE444D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31EBE136-014B-47D5-A5F1-C3D09AC08410}" type="pres">
      <dgm:prSet presAssocID="{81F32718-B2AD-4F5B-849D-EB81FE444D89}" presName="spaceRect" presStyleCnt="0"/>
      <dgm:spPr/>
    </dgm:pt>
    <dgm:pt modelId="{9C915370-3E8D-4A5C-B95E-28E7F43AEFFE}" type="pres">
      <dgm:prSet presAssocID="{81F32718-B2AD-4F5B-849D-EB81FE444D8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045A14-ACE7-4B67-8C5B-DA452BEA8D78}" type="presOf" srcId="{53C0FB43-35AD-4076-9D4C-957C37E0D294}" destId="{BF4B4E22-CDF1-4770-8315-800C36888B64}" srcOrd="0" destOrd="0" presId="urn:microsoft.com/office/officeart/2018/2/layout/IconVerticalSolidList"/>
    <dgm:cxn modelId="{8B602626-A303-42D0-8B49-3520E3B2568A}" type="presOf" srcId="{BF4C7D67-B39A-4C4C-8835-D449F00AAC6B}" destId="{EFB0E24B-78F5-4CFE-AFF2-A9A8BF66840E}" srcOrd="0" destOrd="0" presId="urn:microsoft.com/office/officeart/2018/2/layout/IconVerticalSolidList"/>
    <dgm:cxn modelId="{C598CA49-277F-456E-91D5-F8FB37729B28}" srcId="{BF4C7D67-B39A-4C4C-8835-D449F00AAC6B}" destId="{F8E71B41-7AA5-4CD9-AF3A-1480ACCA0665}" srcOrd="0" destOrd="0" parTransId="{07AD1B9C-467A-4A7D-9E9E-42AE3502BA0C}" sibTransId="{332AC873-15EE-408F-8491-32EA463E2A63}"/>
    <dgm:cxn modelId="{EED77D54-DA96-4F66-A8B5-D73C68BB157B}" srcId="{BF4C7D67-B39A-4C4C-8835-D449F00AAC6B}" destId="{81F32718-B2AD-4F5B-849D-EB81FE444D89}" srcOrd="2" destOrd="0" parTransId="{FB3A0C69-15DC-4DE7-892F-163517F0386E}" sibTransId="{7152A825-BA37-420A-80C9-82BCFDA943B0}"/>
    <dgm:cxn modelId="{C4815CA1-A99E-4F70-9B49-88834F9C2469}" type="presOf" srcId="{F8E71B41-7AA5-4CD9-AF3A-1480ACCA0665}" destId="{36B5FA12-82E1-406E-963E-EE1254B31BEA}" srcOrd="0" destOrd="0" presId="urn:microsoft.com/office/officeart/2018/2/layout/IconVerticalSolidList"/>
    <dgm:cxn modelId="{05E6A1D8-C8CA-4B56-8B7C-071F1A715385}" srcId="{BF4C7D67-B39A-4C4C-8835-D449F00AAC6B}" destId="{53C0FB43-35AD-4076-9D4C-957C37E0D294}" srcOrd="1" destOrd="0" parTransId="{364EC836-D88E-4460-8A6B-019680EA7352}" sibTransId="{DA28289E-B600-4AB3-B73F-91495D9A835D}"/>
    <dgm:cxn modelId="{8F79ECDB-2116-477C-B4EC-4998A90114C6}" type="presOf" srcId="{81F32718-B2AD-4F5B-849D-EB81FE444D89}" destId="{9C915370-3E8D-4A5C-B95E-28E7F43AEFFE}" srcOrd="0" destOrd="0" presId="urn:microsoft.com/office/officeart/2018/2/layout/IconVerticalSolidList"/>
    <dgm:cxn modelId="{AC4E14AA-D951-4B67-9325-0FE4D21B7854}" type="presParOf" srcId="{EFB0E24B-78F5-4CFE-AFF2-A9A8BF66840E}" destId="{674D8F7E-6753-44BC-A9DC-C56779EA9BAD}" srcOrd="0" destOrd="0" presId="urn:microsoft.com/office/officeart/2018/2/layout/IconVerticalSolidList"/>
    <dgm:cxn modelId="{E827EBEF-3AE7-449B-9B2F-3601B10AD358}" type="presParOf" srcId="{674D8F7E-6753-44BC-A9DC-C56779EA9BAD}" destId="{E886107E-31C1-46B1-B7FE-5C5B93B93C82}" srcOrd="0" destOrd="0" presId="urn:microsoft.com/office/officeart/2018/2/layout/IconVerticalSolidList"/>
    <dgm:cxn modelId="{6AEDA214-7D7B-4080-84E7-63C0B744872E}" type="presParOf" srcId="{674D8F7E-6753-44BC-A9DC-C56779EA9BAD}" destId="{3A41647F-0571-4B05-99E7-A324A1F049DC}" srcOrd="1" destOrd="0" presId="urn:microsoft.com/office/officeart/2018/2/layout/IconVerticalSolidList"/>
    <dgm:cxn modelId="{95AFB97B-6FA9-4C10-A970-4FB1D21F455E}" type="presParOf" srcId="{674D8F7E-6753-44BC-A9DC-C56779EA9BAD}" destId="{119CB870-687C-420E-B476-C330EEB5CECF}" srcOrd="2" destOrd="0" presId="urn:microsoft.com/office/officeart/2018/2/layout/IconVerticalSolidList"/>
    <dgm:cxn modelId="{8E9D341E-4457-48E8-9C71-33FCA93CE35C}" type="presParOf" srcId="{674D8F7E-6753-44BC-A9DC-C56779EA9BAD}" destId="{36B5FA12-82E1-406E-963E-EE1254B31BEA}" srcOrd="3" destOrd="0" presId="urn:microsoft.com/office/officeart/2018/2/layout/IconVerticalSolidList"/>
    <dgm:cxn modelId="{22E0048D-0B6C-49EB-88AF-FB4469939161}" type="presParOf" srcId="{EFB0E24B-78F5-4CFE-AFF2-A9A8BF66840E}" destId="{B3AE67C7-09AC-48B8-9A1F-94F5F56AF3B9}" srcOrd="1" destOrd="0" presId="urn:microsoft.com/office/officeart/2018/2/layout/IconVerticalSolidList"/>
    <dgm:cxn modelId="{AAAC9D11-B49F-41AA-828B-D9DCD8EE7764}" type="presParOf" srcId="{EFB0E24B-78F5-4CFE-AFF2-A9A8BF66840E}" destId="{E94F2224-685E-4B34-8456-FC1021BB80DA}" srcOrd="2" destOrd="0" presId="urn:microsoft.com/office/officeart/2018/2/layout/IconVerticalSolidList"/>
    <dgm:cxn modelId="{38E2CA0C-6545-4486-B57A-BEF00DCF4EB9}" type="presParOf" srcId="{E94F2224-685E-4B34-8456-FC1021BB80DA}" destId="{567CA72D-68E8-436E-905A-C5A44B9A1615}" srcOrd="0" destOrd="0" presId="urn:microsoft.com/office/officeart/2018/2/layout/IconVerticalSolidList"/>
    <dgm:cxn modelId="{D4C990FC-EB5C-4B59-9C26-1263CC4D24EE}" type="presParOf" srcId="{E94F2224-685E-4B34-8456-FC1021BB80DA}" destId="{BA5D594E-E2F4-4313-B90C-23B979B3CE6B}" srcOrd="1" destOrd="0" presId="urn:microsoft.com/office/officeart/2018/2/layout/IconVerticalSolidList"/>
    <dgm:cxn modelId="{165A9D3E-BD08-401B-A25E-63E4AF5DDDFA}" type="presParOf" srcId="{E94F2224-685E-4B34-8456-FC1021BB80DA}" destId="{DAC3571B-7B90-4A72-BD7C-B42F001796EF}" srcOrd="2" destOrd="0" presId="urn:microsoft.com/office/officeart/2018/2/layout/IconVerticalSolidList"/>
    <dgm:cxn modelId="{4612C29E-C1E1-4E45-9337-EFE3E2B51EBE}" type="presParOf" srcId="{E94F2224-685E-4B34-8456-FC1021BB80DA}" destId="{BF4B4E22-CDF1-4770-8315-800C36888B64}" srcOrd="3" destOrd="0" presId="urn:microsoft.com/office/officeart/2018/2/layout/IconVerticalSolidList"/>
    <dgm:cxn modelId="{086E497C-DDAC-440D-8B84-65AA8BA55477}" type="presParOf" srcId="{EFB0E24B-78F5-4CFE-AFF2-A9A8BF66840E}" destId="{62518DED-A69A-44E8-8E52-516A06EEE6E6}" srcOrd="3" destOrd="0" presId="urn:microsoft.com/office/officeart/2018/2/layout/IconVerticalSolidList"/>
    <dgm:cxn modelId="{C6CBFA59-DD4E-484D-9683-BBAFDB305521}" type="presParOf" srcId="{EFB0E24B-78F5-4CFE-AFF2-A9A8BF66840E}" destId="{C8732044-DAEF-4798-8BF5-313A7E59BACD}" srcOrd="4" destOrd="0" presId="urn:microsoft.com/office/officeart/2018/2/layout/IconVerticalSolidList"/>
    <dgm:cxn modelId="{16D41A08-E6EB-4437-8078-EFBF2CE865D9}" type="presParOf" srcId="{C8732044-DAEF-4798-8BF5-313A7E59BACD}" destId="{9CF09983-BF3D-48C5-B02C-1F715E1EEE1B}" srcOrd="0" destOrd="0" presId="urn:microsoft.com/office/officeart/2018/2/layout/IconVerticalSolidList"/>
    <dgm:cxn modelId="{F6D858A0-0483-4AE7-AD7F-4FDBC5B40CD8}" type="presParOf" srcId="{C8732044-DAEF-4798-8BF5-313A7E59BACD}" destId="{04E66236-9880-45E7-A92B-87AAF8C9DD90}" srcOrd="1" destOrd="0" presId="urn:microsoft.com/office/officeart/2018/2/layout/IconVerticalSolidList"/>
    <dgm:cxn modelId="{B7B1D4F9-5D25-419F-AF2A-7889105E74D9}" type="presParOf" srcId="{C8732044-DAEF-4798-8BF5-313A7E59BACD}" destId="{31EBE136-014B-47D5-A5F1-C3D09AC08410}" srcOrd="2" destOrd="0" presId="urn:microsoft.com/office/officeart/2018/2/layout/IconVerticalSolidList"/>
    <dgm:cxn modelId="{9E4F4264-9439-4E59-9C04-8A1F13017BAE}" type="presParOf" srcId="{C8732044-DAEF-4798-8BF5-313A7E59BACD}" destId="{9C915370-3E8D-4A5C-B95E-28E7F43AEF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EA57A-BA19-4814-89D1-15AB6C27CD5B}">
      <dsp:nvSpPr>
        <dsp:cNvPr id="0" name=""/>
        <dsp:cNvSpPr/>
      </dsp:nvSpPr>
      <dsp:spPr>
        <a:xfrm>
          <a:off x="636608" y="1312951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77480-08CF-4FAF-AA00-A5E71893BA49}">
      <dsp:nvSpPr>
        <dsp:cNvPr id="0" name=""/>
        <dsp:cNvSpPr/>
      </dsp:nvSpPr>
      <dsp:spPr>
        <a:xfrm>
          <a:off x="933867" y="1610210"/>
          <a:ext cx="820998" cy="820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DE97B-7605-4B34-9978-44F011C1C3D1}">
      <dsp:nvSpPr>
        <dsp:cNvPr id="0" name=""/>
        <dsp:cNvSpPr/>
      </dsp:nvSpPr>
      <dsp:spPr>
        <a:xfrm>
          <a:off x="2355449" y="1312951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Monda"/>
            </a:rPr>
            <a:t>Business Understanding</a:t>
          </a:r>
          <a:r>
            <a:rPr lang="en-US" sz="1700" kern="1200">
              <a:latin typeface="Monda"/>
            </a:rPr>
            <a:t>: Predict injury severity to guide safety interventions and planning.</a:t>
          </a:r>
        </a:p>
      </dsp:txBody>
      <dsp:txXfrm>
        <a:off x="2355449" y="1312951"/>
        <a:ext cx="3336572" cy="1415515"/>
      </dsp:txXfrm>
    </dsp:sp>
    <dsp:sp modelId="{F64DC4EB-013A-4686-87D4-7615A352CCC6}">
      <dsp:nvSpPr>
        <dsp:cNvPr id="0" name=""/>
        <dsp:cNvSpPr/>
      </dsp:nvSpPr>
      <dsp:spPr>
        <a:xfrm>
          <a:off x="6273393" y="1312951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0B7BC-19B1-4DF0-877C-8A1F9B08B078}">
      <dsp:nvSpPr>
        <dsp:cNvPr id="0" name=""/>
        <dsp:cNvSpPr/>
      </dsp:nvSpPr>
      <dsp:spPr>
        <a:xfrm>
          <a:off x="6570652" y="1610210"/>
          <a:ext cx="820998" cy="820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BD2D5-1F35-4B5C-B91E-71DB718952FE}">
      <dsp:nvSpPr>
        <dsp:cNvPr id="0" name=""/>
        <dsp:cNvSpPr/>
      </dsp:nvSpPr>
      <dsp:spPr>
        <a:xfrm>
          <a:off x="7992234" y="1312951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Data Understanding: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Integrated crash, vehicle, and person data; identified key predictors.</a:t>
          </a:r>
        </a:p>
      </dsp:txBody>
      <dsp:txXfrm>
        <a:off x="7992234" y="1312951"/>
        <a:ext cx="3336572" cy="1415515"/>
      </dsp:txXfrm>
    </dsp:sp>
    <dsp:sp modelId="{00C62016-8244-4B63-9F05-A92F0687C4F2}">
      <dsp:nvSpPr>
        <dsp:cNvPr id="0" name=""/>
        <dsp:cNvSpPr/>
      </dsp:nvSpPr>
      <dsp:spPr>
        <a:xfrm>
          <a:off x="11910178" y="1312951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A2D11-281C-4B9E-9942-9C7693E77766}">
      <dsp:nvSpPr>
        <dsp:cNvPr id="0" name=""/>
        <dsp:cNvSpPr/>
      </dsp:nvSpPr>
      <dsp:spPr>
        <a:xfrm>
          <a:off x="12207436" y="1610210"/>
          <a:ext cx="820998" cy="820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635A-8827-4F0C-A181-589E18D02641}">
      <dsp:nvSpPr>
        <dsp:cNvPr id="0" name=""/>
        <dsp:cNvSpPr/>
      </dsp:nvSpPr>
      <dsp:spPr>
        <a:xfrm>
          <a:off x="13629018" y="1312951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Data Preparation: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Cleaned, engineered features, handled missing values, balanced dataset</a:t>
          </a:r>
          <a:r>
            <a:rPr lang="en-US" sz="1700" kern="1200"/>
            <a:t>.</a:t>
          </a:r>
        </a:p>
      </dsp:txBody>
      <dsp:txXfrm>
        <a:off x="13629018" y="1312951"/>
        <a:ext cx="3336572" cy="1415515"/>
      </dsp:txXfrm>
    </dsp:sp>
    <dsp:sp modelId="{72A1E913-C31F-40B2-AF13-9AF86DC933E9}">
      <dsp:nvSpPr>
        <dsp:cNvPr id="0" name=""/>
        <dsp:cNvSpPr/>
      </dsp:nvSpPr>
      <dsp:spPr>
        <a:xfrm>
          <a:off x="636608" y="3846152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2EC14-418E-4FC5-9954-3C79392BC93E}">
      <dsp:nvSpPr>
        <dsp:cNvPr id="0" name=""/>
        <dsp:cNvSpPr/>
      </dsp:nvSpPr>
      <dsp:spPr>
        <a:xfrm>
          <a:off x="933867" y="4143410"/>
          <a:ext cx="820998" cy="820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1E344-75CB-4975-978D-4116FBF09302}">
      <dsp:nvSpPr>
        <dsp:cNvPr id="0" name=""/>
        <dsp:cNvSpPr/>
      </dsp:nvSpPr>
      <dsp:spPr>
        <a:xfrm>
          <a:off x="2355449" y="3846152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Modeling: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 Trained six ML models; tuned and evaluated with cross-validation.</a:t>
          </a:r>
        </a:p>
      </dsp:txBody>
      <dsp:txXfrm>
        <a:off x="2355449" y="3846152"/>
        <a:ext cx="3336572" cy="1415515"/>
      </dsp:txXfrm>
    </dsp:sp>
    <dsp:sp modelId="{6D839A84-380E-4324-A2F3-94A40964FF65}">
      <dsp:nvSpPr>
        <dsp:cNvPr id="0" name=""/>
        <dsp:cNvSpPr/>
      </dsp:nvSpPr>
      <dsp:spPr>
        <a:xfrm>
          <a:off x="6273393" y="3846152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378FE-D557-43A4-B89F-0815CC8A9A92}">
      <dsp:nvSpPr>
        <dsp:cNvPr id="0" name=""/>
        <dsp:cNvSpPr/>
      </dsp:nvSpPr>
      <dsp:spPr>
        <a:xfrm>
          <a:off x="6570652" y="4143410"/>
          <a:ext cx="820998" cy="820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1ABD-5399-4D04-B486-1EFDF89329DB}">
      <dsp:nvSpPr>
        <dsp:cNvPr id="0" name=""/>
        <dsp:cNvSpPr/>
      </dsp:nvSpPr>
      <dsp:spPr>
        <a:xfrm>
          <a:off x="7992234" y="3846152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Evaluation: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Compared models using accuracy, sensitivity, specificity, and AUC.</a:t>
          </a:r>
        </a:p>
      </dsp:txBody>
      <dsp:txXfrm>
        <a:off x="7992234" y="3846152"/>
        <a:ext cx="3336572" cy="1415515"/>
      </dsp:txXfrm>
    </dsp:sp>
    <dsp:sp modelId="{008EB86D-943C-4FFA-974E-2FC87CD2B0AB}">
      <dsp:nvSpPr>
        <dsp:cNvPr id="0" name=""/>
        <dsp:cNvSpPr/>
      </dsp:nvSpPr>
      <dsp:spPr>
        <a:xfrm>
          <a:off x="11910178" y="3846152"/>
          <a:ext cx="1415515" cy="14155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05EA3-98BB-41A1-BF51-113EC4FF8026}">
      <dsp:nvSpPr>
        <dsp:cNvPr id="0" name=""/>
        <dsp:cNvSpPr/>
      </dsp:nvSpPr>
      <dsp:spPr>
        <a:xfrm>
          <a:off x="12207436" y="4143410"/>
          <a:ext cx="820998" cy="820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D8847-A57D-42E9-A9E3-2189A83A3D45}">
      <dsp:nvSpPr>
        <dsp:cNvPr id="0" name=""/>
        <dsp:cNvSpPr/>
      </dsp:nvSpPr>
      <dsp:spPr>
        <a:xfrm>
          <a:off x="13629018" y="3846152"/>
          <a:ext cx="3336572" cy="1415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Deployment: </a:t>
          </a: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/>
              <a:ea typeface="+mn-ea"/>
              <a:cs typeface="+mn-cs"/>
            </a:rPr>
            <a:t>Selected Random Forest for production; built scoring and monitoring pipeline.</a:t>
          </a:r>
        </a:p>
      </dsp:txBody>
      <dsp:txXfrm>
        <a:off x="13629018" y="3846152"/>
        <a:ext cx="3336572" cy="1415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2DCE1-BB50-4A5B-B706-70BCE21E55D1}">
      <dsp:nvSpPr>
        <dsp:cNvPr id="0" name=""/>
        <dsp:cNvSpPr/>
      </dsp:nvSpPr>
      <dsp:spPr>
        <a:xfrm>
          <a:off x="0" y="468"/>
          <a:ext cx="12438358" cy="10956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9645F-1682-43AA-9A97-A98E848EBA14}">
      <dsp:nvSpPr>
        <dsp:cNvPr id="0" name=""/>
        <dsp:cNvSpPr/>
      </dsp:nvSpPr>
      <dsp:spPr>
        <a:xfrm>
          <a:off x="331421" y="246980"/>
          <a:ext cx="602584" cy="602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CB114-6A76-43D0-B437-4D7F18E6FEB9}">
      <dsp:nvSpPr>
        <dsp:cNvPr id="0" name=""/>
        <dsp:cNvSpPr/>
      </dsp:nvSpPr>
      <dsp:spPr>
        <a:xfrm>
          <a:off x="1265427" y="468"/>
          <a:ext cx="11172930" cy="1095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52" tIns="115952" rIns="115952" bIns="1159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da" panose="020B0604020202020204" charset="0"/>
            </a:rPr>
            <a:t>Problem: </a:t>
          </a:r>
          <a:r>
            <a:rPr lang="en-US" sz="2000" kern="1200">
              <a:latin typeface="Monda" panose="020B0604020202020204" charset="0"/>
            </a:rPr>
            <a:t>Vehicle crashes cause major injuries and fatalities; predicting severity can save lives.</a:t>
          </a:r>
        </a:p>
      </dsp:txBody>
      <dsp:txXfrm>
        <a:off x="1265427" y="468"/>
        <a:ext cx="11172930" cy="1095608"/>
      </dsp:txXfrm>
    </dsp:sp>
    <dsp:sp modelId="{4FFEDD5E-7407-4AA1-8978-3B46B0976D6B}">
      <dsp:nvSpPr>
        <dsp:cNvPr id="0" name=""/>
        <dsp:cNvSpPr/>
      </dsp:nvSpPr>
      <dsp:spPr>
        <a:xfrm>
          <a:off x="0" y="1399790"/>
          <a:ext cx="12438358" cy="10956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59CAC-3A14-43EF-9420-1EB748167844}">
      <dsp:nvSpPr>
        <dsp:cNvPr id="0" name=""/>
        <dsp:cNvSpPr/>
      </dsp:nvSpPr>
      <dsp:spPr>
        <a:xfrm>
          <a:off x="331421" y="1616490"/>
          <a:ext cx="602584" cy="602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76418-09C2-4E82-B9E6-33E50D3B8E4C}">
      <dsp:nvSpPr>
        <dsp:cNvPr id="0" name=""/>
        <dsp:cNvSpPr/>
      </dsp:nvSpPr>
      <dsp:spPr>
        <a:xfrm>
          <a:off x="1265427" y="1369978"/>
          <a:ext cx="11172930" cy="1095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52" tIns="115952" rIns="115952" bIns="115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 panose="020B0604020202020204" charset="0"/>
              <a:ea typeface="+mn-ea"/>
              <a:cs typeface="+mn-cs"/>
            </a:rPr>
            <a:t>Objective:</a:t>
          </a:r>
          <a:r>
            <a:rPr lang="en-US" sz="1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onda" panose="020B0604020202020204" charset="0"/>
              <a:ea typeface="+mn-ea"/>
              <a:cs typeface="+mn-cs"/>
            </a:rPr>
            <a:t> Build a model to predict if crash injuries are Minor or Major using CRSS data.</a:t>
          </a:r>
        </a:p>
      </dsp:txBody>
      <dsp:txXfrm>
        <a:off x="1265427" y="1369978"/>
        <a:ext cx="11172930" cy="1095608"/>
      </dsp:txXfrm>
    </dsp:sp>
    <dsp:sp modelId="{77E35F8F-6ECB-4D6B-996B-712DE1527039}">
      <dsp:nvSpPr>
        <dsp:cNvPr id="0" name=""/>
        <dsp:cNvSpPr/>
      </dsp:nvSpPr>
      <dsp:spPr>
        <a:xfrm>
          <a:off x="0" y="2739489"/>
          <a:ext cx="12438358" cy="10956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147D1-8427-4AC7-AB7E-8722EADBB603}">
      <dsp:nvSpPr>
        <dsp:cNvPr id="0" name=""/>
        <dsp:cNvSpPr/>
      </dsp:nvSpPr>
      <dsp:spPr>
        <a:xfrm>
          <a:off x="331421" y="2986001"/>
          <a:ext cx="602584" cy="602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FD342-2C51-4A70-A8DC-2BA55287FBB6}">
      <dsp:nvSpPr>
        <dsp:cNvPr id="0" name=""/>
        <dsp:cNvSpPr/>
      </dsp:nvSpPr>
      <dsp:spPr>
        <a:xfrm>
          <a:off x="1265427" y="2739489"/>
          <a:ext cx="11172930" cy="1095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52" tIns="115952" rIns="115952" bIns="1159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da" panose="020B0604020202020204" charset="0"/>
            </a:rPr>
            <a:t>Impact:</a:t>
          </a:r>
          <a:r>
            <a:rPr lang="en-US" sz="2000" kern="1200">
              <a:latin typeface="Monda" panose="020B0604020202020204" charset="0"/>
            </a:rPr>
            <a:t> Help policymakers, traffic planners, and insurance companies make data-driven decisions.</a:t>
          </a:r>
        </a:p>
      </dsp:txBody>
      <dsp:txXfrm>
        <a:off x="1265427" y="2739489"/>
        <a:ext cx="11172930" cy="1095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6107E-31C1-46B1-B7FE-5C5B93B93C82}">
      <dsp:nvSpPr>
        <dsp:cNvPr id="0" name=""/>
        <dsp:cNvSpPr/>
      </dsp:nvSpPr>
      <dsp:spPr>
        <a:xfrm>
          <a:off x="0" y="672"/>
          <a:ext cx="16158980" cy="1574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1647F-0571-4B05-99E7-A324A1F049DC}">
      <dsp:nvSpPr>
        <dsp:cNvPr id="0" name=""/>
        <dsp:cNvSpPr/>
      </dsp:nvSpPr>
      <dsp:spPr>
        <a:xfrm>
          <a:off x="476177" y="354854"/>
          <a:ext cx="865776" cy="865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5FA12-82E1-406E-963E-EE1254B31BEA}">
      <dsp:nvSpPr>
        <dsp:cNvPr id="0" name=""/>
        <dsp:cNvSpPr/>
      </dsp:nvSpPr>
      <dsp:spPr>
        <a:xfrm>
          <a:off x="1818131" y="672"/>
          <a:ext cx="14340848" cy="1574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96" tIns="166596" rIns="166596" bIns="1665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Monda" panose="020B0604020202020204" charset="0"/>
            </a:rPr>
            <a:t>We started by understanding and integrating crash data from multiple CRSS tables. Through careful data cleaning, missing value handling, and feature engineering, we prepared a high-quality dataset suitable for machine learning.</a:t>
          </a:r>
        </a:p>
      </dsp:txBody>
      <dsp:txXfrm>
        <a:off x="1818131" y="672"/>
        <a:ext cx="14340848" cy="1574139"/>
      </dsp:txXfrm>
    </dsp:sp>
    <dsp:sp modelId="{567CA72D-68E8-436E-905A-C5A44B9A1615}">
      <dsp:nvSpPr>
        <dsp:cNvPr id="0" name=""/>
        <dsp:cNvSpPr/>
      </dsp:nvSpPr>
      <dsp:spPr>
        <a:xfrm>
          <a:off x="0" y="1968347"/>
          <a:ext cx="16158980" cy="1574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D594E-E2F4-4313-B90C-23B979B3CE6B}">
      <dsp:nvSpPr>
        <dsp:cNvPr id="0" name=""/>
        <dsp:cNvSpPr/>
      </dsp:nvSpPr>
      <dsp:spPr>
        <a:xfrm>
          <a:off x="476177" y="2322529"/>
          <a:ext cx="865776" cy="865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B4E22-CDF1-4770-8315-800C36888B64}">
      <dsp:nvSpPr>
        <dsp:cNvPr id="0" name=""/>
        <dsp:cNvSpPr/>
      </dsp:nvSpPr>
      <dsp:spPr>
        <a:xfrm>
          <a:off x="1818131" y="1968347"/>
          <a:ext cx="14340848" cy="1574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96" tIns="166596" rIns="166596" bIns="1665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Monda" panose="020B0604020202020204" charset="0"/>
            </a:rPr>
            <a:t>Next, we developed and compared six models, ensuring consistent preprocessing and balanced evaluation. Gradient Boosted Trees achieved the best AUC, while Random Forest was selected for its balance of performance and interpretability.</a:t>
          </a:r>
        </a:p>
      </dsp:txBody>
      <dsp:txXfrm>
        <a:off x="1818131" y="1968347"/>
        <a:ext cx="14340848" cy="1574139"/>
      </dsp:txXfrm>
    </dsp:sp>
    <dsp:sp modelId="{9CF09983-BF3D-48C5-B02C-1F715E1EEE1B}">
      <dsp:nvSpPr>
        <dsp:cNvPr id="0" name=""/>
        <dsp:cNvSpPr/>
      </dsp:nvSpPr>
      <dsp:spPr>
        <a:xfrm>
          <a:off x="0" y="3936022"/>
          <a:ext cx="16158980" cy="1574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66236-9880-45E7-A92B-87AAF8C9DD90}">
      <dsp:nvSpPr>
        <dsp:cNvPr id="0" name=""/>
        <dsp:cNvSpPr/>
      </dsp:nvSpPr>
      <dsp:spPr>
        <a:xfrm>
          <a:off x="476177" y="4290203"/>
          <a:ext cx="865776" cy="865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15370-3E8D-4A5C-B95E-28E7F43AEFFE}">
      <dsp:nvSpPr>
        <dsp:cNvPr id="0" name=""/>
        <dsp:cNvSpPr/>
      </dsp:nvSpPr>
      <dsp:spPr>
        <a:xfrm>
          <a:off x="1818131" y="3936022"/>
          <a:ext cx="14340848" cy="1574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96" tIns="166596" rIns="166596" bIns="1665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Monda" panose="020B0604020202020204" charset="0"/>
            </a:rPr>
            <a:t>The final Random Forest model is ready for deployment to predict injury severity. Using these results can benefit real-world traffic safety efforts by enabling better road design, targeted interventions, and proactive crash prevention strategies.</a:t>
          </a:r>
        </a:p>
      </dsp:txBody>
      <dsp:txXfrm>
        <a:off x="1818131" y="3936022"/>
        <a:ext cx="14340848" cy="1574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0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4.svg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3640397" y="796726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6" y="0"/>
                </a:moveTo>
                <a:lnTo>
                  <a:pt x="0" y="0"/>
                </a:lnTo>
                <a:lnTo>
                  <a:pt x="0" y="5948931"/>
                </a:lnTo>
                <a:lnTo>
                  <a:pt x="9295206" y="5948931"/>
                </a:lnTo>
                <a:lnTo>
                  <a:pt x="9295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V="1">
            <a:off x="-3216267" y="569296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917181">
            <a:off x="-1105325" y="-1707777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90" y="0"/>
                </a:lnTo>
                <a:lnTo>
                  <a:pt x="5568590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747959">
            <a:off x="12973933" y="5896763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45063" y="7506121"/>
            <a:ext cx="7516946" cy="259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By:</a:t>
            </a:r>
          </a:p>
          <a:p>
            <a:pPr algn="ctr">
              <a:lnSpc>
                <a:spcPts val="3359"/>
              </a:lnSpc>
            </a:pPr>
            <a:r>
              <a:rPr lang="en-US" sz="2400" err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Srivarshika</a:t>
            </a: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Gadde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Rishi Padala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Carter Lye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Sadika Kopparthi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42742" y="3227784"/>
            <a:ext cx="14930060" cy="369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8"/>
              </a:lnSpc>
            </a:pPr>
            <a:r>
              <a:rPr lang="en-US" sz="70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PREDICTING INJURY SEVERITY IN MOTOR VEHICLE CRASHES USING CRSS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10515600" y="7200900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-504148" y="-366381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20270" y="2519332"/>
            <a:ext cx="15847460" cy="143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5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Missing Value Indicators:</a:t>
            </a:r>
          </a:p>
          <a:p>
            <a:pPr>
              <a:lnSpc>
                <a:spcPct val="150000"/>
              </a:lnSpc>
            </a:pPr>
            <a:r>
              <a:rPr lang="en-US" sz="32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Placeholder codes like 9, 99, 999 and so on represent missing or unknown data.</a:t>
            </a:r>
            <a:endParaRPr lang="en-US" sz="3250">
              <a:solidFill>
                <a:srgbClr val="002B58"/>
              </a:solidFill>
              <a:latin typeface="Monda"/>
              <a:ea typeface="Monda"/>
              <a:cs typeface="Mond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8200" y="450688"/>
            <a:ext cx="11966144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66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Handling Missing Data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F5B72747-0F26-1D6D-0374-89B0AB534551}"/>
              </a:ext>
            </a:extLst>
          </p:cNvPr>
          <p:cNvSpPr txBox="1"/>
          <p:nvPr/>
        </p:nvSpPr>
        <p:spPr>
          <a:xfrm>
            <a:off x="3505200" y="4504488"/>
            <a:ext cx="14020800" cy="1170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</a:rPr>
              <a:t>Used the Rule Engine to handle unknown and not reported values, and to convert numeric variables into categorical groups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C8243587-59A5-D6FC-786F-07327CAEA5B6}"/>
              </a:ext>
            </a:extLst>
          </p:cNvPr>
          <p:cNvSpPr txBox="1"/>
          <p:nvPr/>
        </p:nvSpPr>
        <p:spPr>
          <a:xfrm>
            <a:off x="3501059" y="6349916"/>
            <a:ext cx="12611612" cy="1157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0">
                <a:solidFill>
                  <a:srgbClr val="002B58"/>
                </a:solidFill>
                <a:latin typeface="Monda"/>
              </a:rPr>
              <a:t>Applied the Missing Value node to impute missing entries using mean, median, or string values depending on the data type.</a:t>
            </a:r>
          </a:p>
        </p:txBody>
      </p:sp>
      <p:pic>
        <p:nvPicPr>
          <p:cNvPr id="10" name="Picture 9" descr="A computer screen shot of a missing value&#10;&#10;AI-generated content may be incorrect.">
            <a:extLst>
              <a:ext uri="{FF2B5EF4-FFF2-40B4-BE49-F238E27FC236}">
                <a16:creationId xmlns:a16="http://schemas.microsoft.com/office/drawing/2014/main" id="{F0786F05-8BBA-6539-66E2-413FBBFD7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739" y="6351360"/>
            <a:ext cx="1876878" cy="1847851"/>
          </a:xfrm>
          <a:prstGeom prst="rect">
            <a:avLst/>
          </a:prstGeom>
        </p:spPr>
      </p:pic>
      <p:pic>
        <p:nvPicPr>
          <p:cNvPr id="11" name="Picture 10" descr="A green square with a check mark and a check mark&#10;&#10;AI-generated content may be incorrect.">
            <a:extLst>
              <a:ext uri="{FF2B5EF4-FFF2-40B4-BE49-F238E27FC236}">
                <a16:creationId xmlns:a16="http://schemas.microsoft.com/office/drawing/2014/main" id="{7DD2F95D-3562-BF50-80A3-20912139F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143" y="4165146"/>
            <a:ext cx="1817005" cy="18387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5C15-40C0-DEE2-FBCA-727A26D9D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1C02FB4-B009-00E6-5FC7-864D1A09E333}"/>
              </a:ext>
            </a:extLst>
          </p:cNvPr>
          <p:cNvSpPr/>
          <p:nvPr/>
        </p:nvSpPr>
        <p:spPr>
          <a:xfrm flipH="1">
            <a:off x="11064015" y="6368218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93B0A5E-5010-3E13-B426-51DB11C42311}"/>
              </a:ext>
            </a:extLst>
          </p:cNvPr>
          <p:cNvSpPr/>
          <p:nvPr/>
        </p:nvSpPr>
        <p:spPr>
          <a:xfrm flipV="1">
            <a:off x="-1143000" y="-3162300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212C6A-A427-B9CB-969E-49F02C1BE7A3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2CD9D0F-F857-0EAA-A498-91138EBA2A55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A06D9187-1080-5978-092B-0A75E89791C9}"/>
              </a:ext>
            </a:extLst>
          </p:cNvPr>
          <p:cNvSpPr txBox="1"/>
          <p:nvPr/>
        </p:nvSpPr>
        <p:spPr>
          <a:xfrm>
            <a:off x="125125" y="484867"/>
            <a:ext cx="17449800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54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Feature Grouping for Simplified Categories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3C985B9-5A5D-FF86-9DDA-85A93E094A52}"/>
              </a:ext>
            </a:extLst>
          </p:cNvPr>
          <p:cNvSpPr txBox="1"/>
          <p:nvPr/>
        </p:nvSpPr>
        <p:spPr>
          <a:xfrm>
            <a:off x="1220270" y="2301548"/>
            <a:ext cx="16610530" cy="1729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555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Simplified categorical features by grouping them into broader, more meaningful categories.</a:t>
            </a:r>
          </a:p>
          <a:p>
            <a:pPr>
              <a:lnSpc>
                <a:spcPts val="4555"/>
              </a:lnSpc>
            </a:pPr>
            <a:r>
              <a:rPr lang="en-US" sz="28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      </a:t>
            </a:r>
          </a:p>
          <a:p>
            <a:pPr>
              <a:lnSpc>
                <a:spcPts val="4555"/>
              </a:lnSpc>
            </a:pPr>
            <a:r>
              <a:rPr lang="en-US" sz="280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9FD4AF-4BCE-2080-B33F-95EE826B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917" r="50860"/>
          <a:stretch/>
        </p:blipFill>
        <p:spPr>
          <a:xfrm>
            <a:off x="2149581" y="4467097"/>
            <a:ext cx="4352925" cy="3933401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B2755420-F83C-949D-2947-1BE9DDF319C3}"/>
              </a:ext>
            </a:extLst>
          </p:cNvPr>
          <p:cNvSpPr txBox="1"/>
          <p:nvPr/>
        </p:nvSpPr>
        <p:spPr>
          <a:xfrm>
            <a:off x="8152204" y="4840292"/>
            <a:ext cx="9068995" cy="4228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Daylight</a:t>
            </a: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b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</a:b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Includes crashes under full daylight (Code 1).</a:t>
            </a:r>
          </a:p>
          <a:p>
            <a:endParaRPr lang="en-US" sz="240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Dark</a:t>
            </a:r>
            <a:b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</a:b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Groups together crashes in dark conditions whether streets are lighted or not (Codes 2, 3, 6).</a:t>
            </a:r>
          </a:p>
          <a:p>
            <a:endParaRPr lang="en-US" sz="240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Dusk/Dawn</a:t>
            </a:r>
            <a:b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</a:br>
            <a:r>
              <a:rPr lang="en-US" sz="24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Combines transitional lighting periods like dawn and dusk (Codes 4, 5).</a:t>
            </a:r>
          </a:p>
          <a:p>
            <a:pPr marL="457200" indent="-457200">
              <a:lnSpc>
                <a:spcPts val="4555"/>
              </a:lnSpc>
              <a:buFont typeface="Wingdings" panose="05000000000000000000" pitchFamily="2" charset="2"/>
              <a:buChar char="Ø"/>
            </a:pPr>
            <a:endParaRPr lang="en-US" sz="240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22" name="Graphic 21" descr="Arrow: Straight with solid fill">
            <a:extLst>
              <a:ext uri="{FF2B5EF4-FFF2-40B4-BE49-F238E27FC236}">
                <a16:creationId xmlns:a16="http://schemas.microsoft.com/office/drawing/2014/main" id="{449E6682-3832-A853-7434-8B97D4F4A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58053" y="6039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8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8C859-BAC0-94B9-399A-0976773E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9C11403-AE6D-FD7C-29F5-0B47BB8D840D}"/>
              </a:ext>
            </a:extLst>
          </p:cNvPr>
          <p:cNvSpPr/>
          <p:nvPr/>
        </p:nvSpPr>
        <p:spPr>
          <a:xfrm flipH="1">
            <a:off x="9043546" y="6819900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F8406ED-DDB1-C2CD-7D13-38F22525C5F4}"/>
              </a:ext>
            </a:extLst>
          </p:cNvPr>
          <p:cNvSpPr/>
          <p:nvPr/>
        </p:nvSpPr>
        <p:spPr>
          <a:xfrm flipV="1">
            <a:off x="-1371600" y="-2919036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292AFCD-D610-5D49-C51E-23B937196C6F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9BA07A-0E60-1DA2-7CFF-93AEE0330B68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9BDA1-4DDB-A5A7-C911-997314B0824A}"/>
              </a:ext>
            </a:extLst>
          </p:cNvPr>
          <p:cNvSpPr txBox="1"/>
          <p:nvPr/>
        </p:nvSpPr>
        <p:spPr>
          <a:xfrm>
            <a:off x="1524000" y="591334"/>
            <a:ext cx="14585599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48"/>
              </a:lnSpc>
            </a:pPr>
            <a:r>
              <a:rPr lang="en-US" sz="66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Feature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55FA4-5345-304D-66CB-BC849C2B725F}"/>
              </a:ext>
            </a:extLst>
          </p:cNvPr>
          <p:cNvSpPr txBox="1"/>
          <p:nvPr/>
        </p:nvSpPr>
        <p:spPr>
          <a:xfrm>
            <a:off x="1558636" y="2418319"/>
            <a:ext cx="556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kern="1200">
                <a:solidFill>
                  <a:srgbClr val="002B58"/>
                </a:solidFill>
                <a:latin typeface="Monda"/>
                <a:ea typeface="Monda"/>
                <a:cs typeface="Monda"/>
              </a:rPr>
              <a:t>New Feature Creation: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30583-B78E-F171-D3A5-8B207627D22A}"/>
              </a:ext>
            </a:extLst>
          </p:cNvPr>
          <p:cNvSpPr txBox="1"/>
          <p:nvPr/>
        </p:nvSpPr>
        <p:spPr>
          <a:xfrm>
            <a:off x="1594176" y="3096270"/>
            <a:ext cx="13605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>
                <a:solidFill>
                  <a:srgbClr val="002B58"/>
                </a:solidFill>
              </a:rPr>
              <a:t>Created new features and transformed existing variables to improve model performance using Math Formula and Rule Engine nodes.</a:t>
            </a:r>
          </a:p>
          <a:p>
            <a:pPr lvl="0"/>
            <a:endParaRPr lang="en-US" sz="3600">
              <a:solidFill>
                <a:srgbClr val="002B58"/>
              </a:solidFill>
            </a:endParaRPr>
          </a:p>
          <a:p>
            <a:pPr lvl="0"/>
            <a:r>
              <a:rPr lang="en-US" sz="3600" b="1">
                <a:solidFill>
                  <a:srgbClr val="002B58"/>
                </a:solidFill>
              </a:rPr>
              <a:t>Example:</a:t>
            </a:r>
          </a:p>
        </p:txBody>
      </p:sp>
      <p:pic>
        <p:nvPicPr>
          <p:cNvPr id="7" name="Picture 6" descr="A yellow square with black arrows and a yellow square with a green and white light&#10;&#10;AI-generated content may be incorrect.">
            <a:extLst>
              <a:ext uri="{FF2B5EF4-FFF2-40B4-BE49-F238E27FC236}">
                <a16:creationId xmlns:a16="http://schemas.microsoft.com/office/drawing/2014/main" id="{DB150F32-6C44-AEC5-2267-BAEB62FC5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504" y="5662363"/>
            <a:ext cx="2282992" cy="2677025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C5E8B7F7-CAA3-7A2D-7538-65C47A091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243" y="5660857"/>
            <a:ext cx="7394407" cy="26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3F48-7AA1-2C4B-AB9E-9AD617B0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23418A6-72B1-A918-747C-1148BB97A527}"/>
              </a:ext>
            </a:extLst>
          </p:cNvPr>
          <p:cNvSpPr/>
          <p:nvPr/>
        </p:nvSpPr>
        <p:spPr>
          <a:xfrm flipH="1">
            <a:off x="8992795" y="7426225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397F214-41F5-F778-4CBA-534311FCDC2B}"/>
              </a:ext>
            </a:extLst>
          </p:cNvPr>
          <p:cNvSpPr/>
          <p:nvPr/>
        </p:nvSpPr>
        <p:spPr>
          <a:xfrm flipV="1">
            <a:off x="0" y="-2974466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04ECBC-26BF-DC52-25C9-6ADC300E9FD4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772CB48-EBFF-52E7-A2E7-2DC3FD3EBB99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165C49-EA55-A418-9567-4A4D35E81A31}"/>
              </a:ext>
            </a:extLst>
          </p:cNvPr>
          <p:cNvSpPr txBox="1"/>
          <p:nvPr/>
        </p:nvSpPr>
        <p:spPr>
          <a:xfrm>
            <a:off x="2619876" y="1196711"/>
            <a:ext cx="14441189" cy="1157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Variable Selection: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Used Column Filter node to select the handled data columns and Derived variables 28 columns.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86AE8DC-B7EE-B98B-DB7D-B504877FD53F}"/>
              </a:ext>
            </a:extLst>
          </p:cNvPr>
          <p:cNvSpPr txBox="1"/>
          <p:nvPr/>
        </p:nvSpPr>
        <p:spPr>
          <a:xfrm>
            <a:off x="2002405" y="466510"/>
            <a:ext cx="145855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Final Formatting and Selection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62563164-8CEB-132D-866E-12FAEF26625C}"/>
              </a:ext>
            </a:extLst>
          </p:cNvPr>
          <p:cNvSpPr/>
          <p:nvPr/>
        </p:nvSpPr>
        <p:spPr>
          <a:xfrm>
            <a:off x="1317172" y="1195637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C1094-C040-5447-35BE-D36AE80C7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204" y="2348164"/>
            <a:ext cx="11485145" cy="7455568"/>
          </a:xfrm>
          <a:prstGeom prst="rect">
            <a:avLst/>
          </a:prstGeom>
        </p:spPr>
      </p:pic>
      <p:pic>
        <p:nvPicPr>
          <p:cNvPr id="13" name="Picture 12" descr="A diagram of a computer&#10;&#10;AI-generated content may be incorrect.">
            <a:extLst>
              <a:ext uri="{FF2B5EF4-FFF2-40B4-BE49-F238E27FC236}">
                <a16:creationId xmlns:a16="http://schemas.microsoft.com/office/drawing/2014/main" id="{47826E07-FF74-0BEC-ECC4-6207982DB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66" y="3533775"/>
            <a:ext cx="5838323" cy="38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24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45ECD-95F5-8A59-D92C-BCB1FD2B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C0ABA1-28FE-0158-6905-E54C668B588C}"/>
              </a:ext>
            </a:extLst>
          </p:cNvPr>
          <p:cNvSpPr/>
          <p:nvPr/>
        </p:nvSpPr>
        <p:spPr>
          <a:xfrm>
            <a:off x="15382996" y="-3430337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D912F5-3278-0F3C-87A6-85D55A52B55F}"/>
              </a:ext>
            </a:extLst>
          </p:cNvPr>
          <p:cNvSpPr/>
          <p:nvPr/>
        </p:nvSpPr>
        <p:spPr>
          <a:xfrm>
            <a:off x="-1522826" y="473790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77AB415-10D7-5FA5-2161-880630B245B3}"/>
              </a:ext>
            </a:extLst>
          </p:cNvPr>
          <p:cNvGrpSpPr/>
          <p:nvPr/>
        </p:nvGrpSpPr>
        <p:grpSpPr>
          <a:xfrm>
            <a:off x="1449878" y="3736353"/>
            <a:ext cx="7053532" cy="1437572"/>
            <a:chOff x="0" y="0"/>
            <a:chExt cx="9404710" cy="191676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A1DF316-E797-B7B4-90A6-BB88B4EC66A8}"/>
                </a:ext>
              </a:extLst>
            </p:cNvPr>
            <p:cNvSpPr/>
            <p:nvPr/>
          </p:nvSpPr>
          <p:spPr>
            <a:xfrm>
              <a:off x="0" y="0"/>
              <a:ext cx="9404697" cy="1916793"/>
            </a:xfrm>
            <a:custGeom>
              <a:avLst/>
              <a:gdLst/>
              <a:ahLst/>
              <a:cxnLst/>
              <a:rect l="l" t="t" r="r" b="b"/>
              <a:pathLst>
                <a:path w="9404697" h="1916793">
                  <a:moveTo>
                    <a:pt x="0" y="0"/>
                  </a:moveTo>
                  <a:lnTo>
                    <a:pt x="9404697" y="0"/>
                  </a:lnTo>
                  <a:lnTo>
                    <a:pt x="9404697" y="1916793"/>
                  </a:lnTo>
                  <a:lnTo>
                    <a:pt x="0" y="191679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AEBBD5A-910F-7CAF-B4CC-5C879AB423EA}"/>
              </a:ext>
            </a:extLst>
          </p:cNvPr>
          <p:cNvSpPr/>
          <p:nvPr/>
        </p:nvSpPr>
        <p:spPr>
          <a:xfrm>
            <a:off x="1968641" y="3852465"/>
            <a:ext cx="1395388" cy="1321460"/>
          </a:xfrm>
          <a:custGeom>
            <a:avLst/>
            <a:gdLst/>
            <a:ahLst/>
            <a:cxnLst/>
            <a:rect l="l" t="t" r="r" b="b"/>
            <a:pathLst>
              <a:path w="1395388" h="1321460">
                <a:moveTo>
                  <a:pt x="0" y="0"/>
                </a:moveTo>
                <a:lnTo>
                  <a:pt x="1395388" y="0"/>
                </a:lnTo>
                <a:lnTo>
                  <a:pt x="1395388" y="1321460"/>
                </a:lnTo>
                <a:lnTo>
                  <a:pt x="0" y="1321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391" t="-54282" r="-9054" b="-816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DF075CA-624E-757A-E70F-7ED24DDEE5EB}"/>
              </a:ext>
            </a:extLst>
          </p:cNvPr>
          <p:cNvSpPr txBox="1"/>
          <p:nvPr/>
        </p:nvSpPr>
        <p:spPr>
          <a:xfrm>
            <a:off x="3034037" y="4144598"/>
            <a:ext cx="5196306" cy="60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253" b="1">
                <a:solidFill>
                  <a:schemeClr val="bg1"/>
                </a:solidFill>
                <a:latin typeface="Monda"/>
                <a:sym typeface="Arimo Bold"/>
              </a:rPr>
              <a:t>Nominal Models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0CE29E6-3E5C-550C-1DE1-B17B6D133FFA}"/>
              </a:ext>
            </a:extLst>
          </p:cNvPr>
          <p:cNvSpPr txBox="1"/>
          <p:nvPr/>
        </p:nvSpPr>
        <p:spPr>
          <a:xfrm>
            <a:off x="1449878" y="5375537"/>
            <a:ext cx="7731804" cy="242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Decision Tree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Gradient Boosted Trees (GBT)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Random Forest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F4D9BDC-E53D-0452-CD6E-38B90BD00FF6}"/>
              </a:ext>
            </a:extLst>
          </p:cNvPr>
          <p:cNvSpPr txBox="1"/>
          <p:nvPr/>
        </p:nvSpPr>
        <p:spPr>
          <a:xfrm>
            <a:off x="381000" y="885796"/>
            <a:ext cx="1119017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MODELING OVERVIEW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105DDFB-9BFC-4A01-95B4-3DCDCAB2082D}"/>
              </a:ext>
            </a:extLst>
          </p:cNvPr>
          <p:cNvSpPr txBox="1"/>
          <p:nvPr/>
        </p:nvSpPr>
        <p:spPr>
          <a:xfrm>
            <a:off x="1449878" y="2717612"/>
            <a:ext cx="16233287" cy="4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Developed and compared machine learning models to predict injury severity.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9372600" y="3736353"/>
            <a:ext cx="7053532" cy="1456413"/>
            <a:chOff x="0" y="0"/>
            <a:chExt cx="9404710" cy="1941884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9404697" cy="1941914"/>
            </a:xfrm>
            <a:custGeom>
              <a:avLst/>
              <a:gdLst/>
              <a:ahLst/>
              <a:cxnLst/>
              <a:rect l="l" t="t" r="r" b="b"/>
              <a:pathLst>
                <a:path w="9404697" h="1941914">
                  <a:moveTo>
                    <a:pt x="0" y="0"/>
                  </a:moveTo>
                  <a:lnTo>
                    <a:pt x="9404697" y="0"/>
                  </a:lnTo>
                  <a:lnTo>
                    <a:pt x="9404697" y="1941914"/>
                  </a:lnTo>
                  <a:lnTo>
                    <a:pt x="0" y="1941914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8"/>
          <p:cNvSpPr/>
          <p:nvPr/>
        </p:nvSpPr>
        <p:spPr>
          <a:xfrm>
            <a:off x="9845992" y="3803829"/>
            <a:ext cx="1440759" cy="1321460"/>
          </a:xfrm>
          <a:custGeom>
            <a:avLst/>
            <a:gdLst/>
            <a:ahLst/>
            <a:cxnLst/>
            <a:rect l="l" t="t" r="r" b="b"/>
            <a:pathLst>
              <a:path w="1440759" h="1321460">
                <a:moveTo>
                  <a:pt x="0" y="0"/>
                </a:moveTo>
                <a:lnTo>
                  <a:pt x="1440759" y="0"/>
                </a:lnTo>
                <a:lnTo>
                  <a:pt x="1440759" y="1321461"/>
                </a:lnTo>
                <a:lnTo>
                  <a:pt x="0" y="132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62" t="-54624" r="-106143" b="-796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1"/>
          <p:cNvSpPr txBox="1"/>
          <p:nvPr/>
        </p:nvSpPr>
        <p:spPr>
          <a:xfrm>
            <a:off x="11039490" y="4095963"/>
            <a:ext cx="5196306" cy="60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253" b="1">
                <a:solidFill>
                  <a:schemeClr val="bg1"/>
                </a:solidFill>
                <a:latin typeface="Monda"/>
                <a:sym typeface="Arimo Bold"/>
              </a:rPr>
              <a:t>Numeric Models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9372600" y="5430891"/>
            <a:ext cx="7731804" cy="18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-367030">
              <a:lnSpc>
                <a:spcPts val="5040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Logistic Regression</a:t>
            </a:r>
          </a:p>
          <a:p>
            <a:pPr marL="0" lvl="1" indent="-367030">
              <a:lnSpc>
                <a:spcPts val="5040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K-Nearest Neighbor (KNN)</a:t>
            </a:r>
          </a:p>
          <a:p>
            <a:pPr marL="0" lvl="1" indent="-367030">
              <a:lnSpc>
                <a:spcPts val="5040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Multi-Layer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355038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-2995004" y="-1613027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77586" y="-455071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8651" y="6588118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15842" y="6367416"/>
            <a:ext cx="1406746" cy="1461643"/>
          </a:xfrm>
          <a:custGeom>
            <a:avLst/>
            <a:gdLst/>
            <a:ahLst/>
            <a:cxnLst/>
            <a:rect l="l" t="t" r="r" b="b"/>
            <a:pathLst>
              <a:path w="1406746" h="1461643">
                <a:moveTo>
                  <a:pt x="0" y="0"/>
                </a:moveTo>
                <a:lnTo>
                  <a:pt x="1406746" y="0"/>
                </a:lnTo>
                <a:lnTo>
                  <a:pt x="1406746" y="1461643"/>
                </a:lnTo>
                <a:lnTo>
                  <a:pt x="0" y="146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75843" y="2533881"/>
            <a:ext cx="1834704" cy="1380822"/>
          </a:xfrm>
          <a:custGeom>
            <a:avLst/>
            <a:gdLst/>
            <a:ahLst/>
            <a:cxnLst/>
            <a:rect l="l" t="t" r="r" b="b"/>
            <a:pathLst>
              <a:path w="1834704" h="1380822">
                <a:moveTo>
                  <a:pt x="0" y="0"/>
                </a:moveTo>
                <a:lnTo>
                  <a:pt x="1834704" y="0"/>
                </a:lnTo>
                <a:lnTo>
                  <a:pt x="1834704" y="1380823"/>
                </a:lnTo>
                <a:lnTo>
                  <a:pt x="0" y="1380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24594" y="6367416"/>
            <a:ext cx="1175607" cy="1193067"/>
          </a:xfrm>
          <a:custGeom>
            <a:avLst/>
            <a:gdLst/>
            <a:ahLst/>
            <a:cxnLst/>
            <a:rect l="l" t="t" r="r" b="b"/>
            <a:pathLst>
              <a:path w="1175607" h="1193067">
                <a:moveTo>
                  <a:pt x="0" y="0"/>
                </a:moveTo>
                <a:lnTo>
                  <a:pt x="1175607" y="0"/>
                </a:lnTo>
                <a:lnTo>
                  <a:pt x="1175607" y="1193067"/>
                </a:lnTo>
                <a:lnTo>
                  <a:pt x="0" y="1193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538102" y="6180383"/>
            <a:ext cx="1321334" cy="1465855"/>
          </a:xfrm>
          <a:custGeom>
            <a:avLst/>
            <a:gdLst/>
            <a:ahLst/>
            <a:cxnLst/>
            <a:rect l="l" t="t" r="r" b="b"/>
            <a:pathLst>
              <a:path w="1321334" h="1465855">
                <a:moveTo>
                  <a:pt x="0" y="0"/>
                </a:moveTo>
                <a:lnTo>
                  <a:pt x="1321334" y="0"/>
                </a:lnTo>
                <a:lnTo>
                  <a:pt x="1321334" y="1465854"/>
                </a:lnTo>
                <a:lnTo>
                  <a:pt x="0" y="1465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48252" y="2434948"/>
            <a:ext cx="1496322" cy="1578688"/>
          </a:xfrm>
          <a:custGeom>
            <a:avLst/>
            <a:gdLst/>
            <a:ahLst/>
            <a:cxnLst/>
            <a:rect l="l" t="t" r="r" b="b"/>
            <a:pathLst>
              <a:path w="1496322" h="1578688">
                <a:moveTo>
                  <a:pt x="0" y="0"/>
                </a:moveTo>
                <a:lnTo>
                  <a:pt x="1496322" y="0"/>
                </a:lnTo>
                <a:lnTo>
                  <a:pt x="1496322" y="1578689"/>
                </a:lnTo>
                <a:lnTo>
                  <a:pt x="0" y="1578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882620" y="4088978"/>
            <a:ext cx="5679263" cy="943787"/>
            <a:chOff x="-7769" y="-34296"/>
            <a:chExt cx="1495773" cy="2485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7769" y="-34296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Monda Bold"/>
                  <a:ea typeface="Monda Bold"/>
                  <a:cs typeface="Monda Bold"/>
                  <a:sym typeface="Monda Bold"/>
                </a:rPr>
                <a:t>One-to-Many Encoding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81631" y="418485"/>
            <a:ext cx="9672231" cy="105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MODELING APPROACH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2619" y="1695597"/>
            <a:ext cx="6453667" cy="51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2B58"/>
                </a:solidFill>
                <a:latin typeface="Monda" panose="020B0604020202020204" charset="0"/>
                <a:ea typeface="Canva Sans"/>
                <a:cs typeface="Canva Sans"/>
                <a:sym typeface="Canva Sans"/>
              </a:rPr>
              <a:t>Data Handling Before Modeling: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68313" y="4077440"/>
            <a:ext cx="5649765" cy="943787"/>
            <a:chOff x="0" y="-41688"/>
            <a:chExt cx="1488004" cy="2485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1688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Monda Bold"/>
                  <a:ea typeface="Monda Bold"/>
                  <a:cs typeface="Monda Bold"/>
                  <a:sym typeface="Monda Bold"/>
                </a:rPr>
                <a:t>Equal Size Sampling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73887" y="7734045"/>
            <a:ext cx="5649765" cy="943787"/>
            <a:chOff x="0" y="-57150"/>
            <a:chExt cx="1488004" cy="248569"/>
          </a:xfrm>
        </p:grpSpPr>
        <p:sp>
          <p:nvSpPr>
            <p:cNvPr id="20" name="Freeform 20"/>
            <p:cNvSpPr/>
            <p:nvPr/>
          </p:nvSpPr>
          <p:spPr>
            <a:xfrm>
              <a:off x="0" y="-18417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Monda Bold"/>
                  <a:ea typeface="Monda Bold"/>
                  <a:cs typeface="Monda Bold"/>
                  <a:sym typeface="Monda Bold"/>
                </a:rPr>
                <a:t>Normalizer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60748" y="7734385"/>
            <a:ext cx="5649765" cy="943787"/>
            <a:chOff x="0" y="-57150"/>
            <a:chExt cx="1488004" cy="248569"/>
          </a:xfrm>
        </p:grpSpPr>
        <p:sp>
          <p:nvSpPr>
            <p:cNvPr id="23" name="Freeform 23"/>
            <p:cNvSpPr/>
            <p:nvPr/>
          </p:nvSpPr>
          <p:spPr>
            <a:xfrm>
              <a:off x="0" y="-11004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Monda Bold"/>
                  <a:ea typeface="Monda Bold"/>
                  <a:cs typeface="Monda Bold"/>
                  <a:sym typeface="Monda Bold"/>
                </a:rPr>
                <a:t>X-Partitioner and X-Aggregator</a:t>
              </a:r>
            </a:p>
          </p:txBody>
        </p: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C4D0FA05-D90B-CF7B-B535-519AB257BAFB}"/>
              </a:ext>
            </a:extLst>
          </p:cNvPr>
          <p:cNvSpPr txBox="1"/>
          <p:nvPr/>
        </p:nvSpPr>
        <p:spPr>
          <a:xfrm>
            <a:off x="1652598" y="5086808"/>
            <a:ext cx="645366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>
                <a:latin typeface="Monda" panose="020B0604020202020204" charset="0"/>
              </a:rPr>
              <a:t>Converts categorical variables into numeric dummy variables using one-hot encoding.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4E2D8108-5E6A-A31F-BFB6-65CB2C4BE46A}"/>
              </a:ext>
            </a:extLst>
          </p:cNvPr>
          <p:cNvSpPr txBox="1"/>
          <p:nvPr/>
        </p:nvSpPr>
        <p:spPr>
          <a:xfrm>
            <a:off x="9829800" y="5229872"/>
            <a:ext cx="64536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>
                <a:latin typeface="Monda" panose="020B0604020202020204" charset="0"/>
              </a:rPr>
              <a:t>Balances the dataset by sampling equal numbers of each class to address class imbalance.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C1D284F4-353C-B0E6-7181-063A66FA7035}"/>
              </a:ext>
            </a:extLst>
          </p:cNvPr>
          <p:cNvSpPr txBox="1"/>
          <p:nvPr/>
        </p:nvSpPr>
        <p:spPr>
          <a:xfrm>
            <a:off x="1652599" y="8803669"/>
            <a:ext cx="703420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atin typeface="Monda" panose="020B0604020202020204" charset="0"/>
              </a:rPr>
              <a:t>Perform cross-validation by partitioning data into training/testing sets (X-Partitioner) and then combining results (X-Aggregator).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7A503F86-9751-ED2D-9391-2B11DF18946D}"/>
              </a:ext>
            </a:extLst>
          </p:cNvPr>
          <p:cNvSpPr txBox="1"/>
          <p:nvPr/>
        </p:nvSpPr>
        <p:spPr>
          <a:xfrm>
            <a:off x="10068313" y="8866134"/>
            <a:ext cx="692428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>
                <a:latin typeface="Monda" panose="020B0604020202020204" charset="0"/>
              </a:rPr>
              <a:t>Scales numeric features into a standard range (e.g., 0–1) to improve model performance.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793E9420-50C8-B395-BE04-5F0054855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9248-3564-3F42-72B5-BB98B7F0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8061FD8-A71C-60BF-C354-DFC08B570110}"/>
              </a:ext>
            </a:extLst>
          </p:cNvPr>
          <p:cNvSpPr/>
          <p:nvPr/>
        </p:nvSpPr>
        <p:spPr>
          <a:xfrm flipV="1">
            <a:off x="-2995004" y="-1613027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4F8511E-73E8-4C61-8BBC-C9A449075ED2}"/>
              </a:ext>
            </a:extLst>
          </p:cNvPr>
          <p:cNvSpPr/>
          <p:nvPr/>
        </p:nvSpPr>
        <p:spPr>
          <a:xfrm>
            <a:off x="14677586" y="-455071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034F0D4-6F17-77E5-3CC4-00D6EBDC91E2}"/>
              </a:ext>
            </a:extLst>
          </p:cNvPr>
          <p:cNvSpPr/>
          <p:nvPr/>
        </p:nvSpPr>
        <p:spPr>
          <a:xfrm>
            <a:off x="-778651" y="6588118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6B01B68-E952-1CB6-31E8-C5EBD1C7BE93}"/>
              </a:ext>
            </a:extLst>
          </p:cNvPr>
          <p:cNvSpPr txBox="1"/>
          <p:nvPr/>
        </p:nvSpPr>
        <p:spPr>
          <a:xfrm>
            <a:off x="3881631" y="418485"/>
            <a:ext cx="9672231" cy="10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MODELING APPROACH</a:t>
            </a:r>
            <a:endParaRPr lang="en-US" sz="619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7B2D8BC-5009-33DE-3AC3-0CDD8ECDCAB0}"/>
              </a:ext>
            </a:extLst>
          </p:cNvPr>
          <p:cNvGrpSpPr/>
          <p:nvPr/>
        </p:nvGrpSpPr>
        <p:grpSpPr>
          <a:xfrm>
            <a:off x="5779535" y="6902535"/>
            <a:ext cx="5881260" cy="943787"/>
            <a:chOff x="-60970" y="-41688"/>
            <a:chExt cx="1548974" cy="24856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5470F44-A8B1-CC6A-6151-524AD680ED69}"/>
                </a:ext>
              </a:extLst>
            </p:cNvPr>
            <p:cNvSpPr/>
            <p:nvPr/>
          </p:nvSpPr>
          <p:spPr>
            <a:xfrm>
              <a:off x="-60970" y="-11432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B70240F-8A8F-C83D-504B-C8E9E7083877}"/>
                </a:ext>
              </a:extLst>
            </p:cNvPr>
            <p:cNvSpPr txBox="1"/>
            <p:nvPr/>
          </p:nvSpPr>
          <p:spPr>
            <a:xfrm>
              <a:off x="0" y="-41688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50" b="1">
                  <a:solidFill>
                    <a:srgbClr val="FFFFFF"/>
                  </a:solidFill>
                  <a:latin typeface="Monda Bold"/>
                  <a:ea typeface="Monda Bold"/>
                  <a:cs typeface="Monda Bold"/>
                </a:rPr>
                <a:t>Random Forest</a:t>
              </a:r>
            </a:p>
          </p:txBody>
        </p: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9DD73DDF-7928-BF93-C863-C7E186FA3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diagram of a forest learner&#10;&#10;AI-generated content may be incorrect.">
            <a:extLst>
              <a:ext uri="{FF2B5EF4-FFF2-40B4-BE49-F238E27FC236}">
                <a16:creationId xmlns:a16="http://schemas.microsoft.com/office/drawing/2014/main" id="{22B77F40-9BC9-AFF2-521B-082E09D4B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6" y="3232955"/>
            <a:ext cx="13159811" cy="30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4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69FCC-DEC8-BC7B-6796-F6936394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B9D0628-797E-5866-F9FC-5B6D5ECAADFA}"/>
              </a:ext>
            </a:extLst>
          </p:cNvPr>
          <p:cNvSpPr/>
          <p:nvPr/>
        </p:nvSpPr>
        <p:spPr>
          <a:xfrm flipV="1">
            <a:off x="-2995004" y="-1613027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5DCCDF-F00F-EC3B-B770-F22847B14563}"/>
              </a:ext>
            </a:extLst>
          </p:cNvPr>
          <p:cNvSpPr/>
          <p:nvPr/>
        </p:nvSpPr>
        <p:spPr>
          <a:xfrm>
            <a:off x="14677586" y="-455071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BBC1745-BF1D-7568-3345-A7D1289F4D72}"/>
              </a:ext>
            </a:extLst>
          </p:cNvPr>
          <p:cNvSpPr/>
          <p:nvPr/>
        </p:nvSpPr>
        <p:spPr>
          <a:xfrm>
            <a:off x="-778651" y="6588118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9F18B6C-E4C5-CFB3-55D2-9D8FE833007B}"/>
              </a:ext>
            </a:extLst>
          </p:cNvPr>
          <p:cNvGrpSpPr/>
          <p:nvPr/>
        </p:nvGrpSpPr>
        <p:grpSpPr>
          <a:xfrm>
            <a:off x="5878264" y="7175890"/>
            <a:ext cx="5679263" cy="943787"/>
            <a:chOff x="-7769" y="-34296"/>
            <a:chExt cx="1495773" cy="24856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AB77D4-18A0-7D58-3D8A-5C0CC9934699}"/>
                </a:ext>
              </a:extLst>
            </p:cNvPr>
            <p:cNvSpPr/>
            <p:nvPr/>
          </p:nvSpPr>
          <p:spPr>
            <a:xfrm>
              <a:off x="0" y="0"/>
              <a:ext cx="1488004" cy="191419"/>
            </a:xfrm>
            <a:custGeom>
              <a:avLst/>
              <a:gdLst/>
              <a:ahLst/>
              <a:cxnLst/>
              <a:rect l="l" t="t" r="r" b="b"/>
              <a:pathLst>
                <a:path w="1488004" h="191419">
                  <a:moveTo>
                    <a:pt x="32887" y="0"/>
                  </a:moveTo>
                  <a:lnTo>
                    <a:pt x="1455116" y="0"/>
                  </a:lnTo>
                  <a:cubicBezTo>
                    <a:pt x="1473280" y="0"/>
                    <a:pt x="1488004" y="14724"/>
                    <a:pt x="1488004" y="32887"/>
                  </a:cubicBezTo>
                  <a:lnTo>
                    <a:pt x="1488004" y="158532"/>
                  </a:lnTo>
                  <a:cubicBezTo>
                    <a:pt x="1488004" y="167254"/>
                    <a:pt x="1484539" y="175619"/>
                    <a:pt x="1478371" y="181787"/>
                  </a:cubicBezTo>
                  <a:cubicBezTo>
                    <a:pt x="1472204" y="187954"/>
                    <a:pt x="1463839" y="191419"/>
                    <a:pt x="1455116" y="191419"/>
                  </a:cubicBezTo>
                  <a:lnTo>
                    <a:pt x="32887" y="191419"/>
                  </a:lnTo>
                  <a:cubicBezTo>
                    <a:pt x="14724" y="191419"/>
                    <a:pt x="0" y="176695"/>
                    <a:pt x="0" y="158532"/>
                  </a:cubicBezTo>
                  <a:lnTo>
                    <a:pt x="0" y="32887"/>
                  </a:lnTo>
                  <a:cubicBezTo>
                    <a:pt x="0" y="14724"/>
                    <a:pt x="14724" y="0"/>
                    <a:pt x="32887" y="0"/>
                  </a:cubicBezTo>
                  <a:close/>
                </a:path>
              </a:pathLst>
            </a:custGeom>
            <a:solidFill>
              <a:srgbClr val="002B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4E359E8-A90F-DD80-2D08-9B4C7E3EC3BA}"/>
                </a:ext>
              </a:extLst>
            </p:cNvPr>
            <p:cNvSpPr txBox="1"/>
            <p:nvPr/>
          </p:nvSpPr>
          <p:spPr>
            <a:xfrm>
              <a:off x="-7769" y="-34296"/>
              <a:ext cx="1488004" cy="24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50" b="1">
                  <a:solidFill>
                    <a:srgbClr val="FFFFFF"/>
                  </a:solidFill>
                  <a:latin typeface="Monda Bold"/>
                  <a:sym typeface="Monda Bold"/>
                </a:rPr>
                <a:t>Logistic regression</a:t>
              </a:r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70477A50-C194-9D09-2961-65FBB79A29AF}"/>
              </a:ext>
            </a:extLst>
          </p:cNvPr>
          <p:cNvSpPr txBox="1"/>
          <p:nvPr/>
        </p:nvSpPr>
        <p:spPr>
          <a:xfrm>
            <a:off x="3881631" y="418485"/>
            <a:ext cx="9672231" cy="10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MODELING APPROACH</a:t>
            </a:r>
            <a:endParaRPr lang="en-US" sz="619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234FC684-5094-9DB1-D4AE-DBC4B85EA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 descr="A diagram of a graph&#10;&#10;AI-generated content may be incorrect.">
            <a:extLst>
              <a:ext uri="{FF2B5EF4-FFF2-40B4-BE49-F238E27FC236}">
                <a16:creationId xmlns:a16="http://schemas.microsoft.com/office/drawing/2014/main" id="{88AB1092-030A-1E55-4DC8-E8A49382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78" y="3173587"/>
            <a:ext cx="15212338" cy="34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3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2996" y="-3430337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22826" y="473790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53027" y="862839"/>
            <a:ext cx="1119017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MODELING WORKFLOW</a:t>
            </a:r>
            <a:endParaRPr lang="en-US" sz="6000" b="1">
              <a:solidFill>
                <a:srgbClr val="002B58"/>
              </a:solidFill>
              <a:latin typeface="Monda Bold"/>
              <a:sym typeface="Mon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28800" y="2386153"/>
            <a:ext cx="16233287" cy="4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3253">
                <a:solidFill>
                  <a:srgbClr val="002B58"/>
                </a:solidFill>
                <a:latin typeface="Monda"/>
                <a:sym typeface="Canva Sans"/>
              </a:rPr>
              <a:t>Developed and compared machine learning models to predict injury severity.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AE7B9-5C8C-7AD5-92B8-1623B95E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51" y="2857500"/>
            <a:ext cx="125730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83509" cy="10287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69793" cy="10287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29C79-E002-8604-D076-DB0FE3D2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72" y="1769081"/>
            <a:ext cx="11907857" cy="168706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199" b="1">
                <a:solidFill>
                  <a:srgbClr val="002B58"/>
                </a:solidFill>
                <a:latin typeface="Monda Bold"/>
              </a:rPr>
              <a:t>Model Performance Comparison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50063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1DDA0-9126-2097-A68D-6C4EE459B874}"/>
              </a:ext>
            </a:extLst>
          </p:cNvPr>
          <p:cNvSpPr txBox="1"/>
          <p:nvPr/>
        </p:nvSpPr>
        <p:spPr>
          <a:xfrm>
            <a:off x="556638" y="4040709"/>
            <a:ext cx="6235171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Gradient Boosted Trees achieved the highest AUC (0.791), with Random Forest close behind (0.780) and offering higher specificity.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002B58"/>
              </a:solidFill>
              <a:latin typeface="Mond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Decision Tree and KNN performed poorly in comparison. Random Forest was chosen for final deployment for its balance between accuracy and interpretability.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98C887-5565-3108-6818-3513192F5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76540"/>
              </p:ext>
            </p:extLst>
          </p:nvPr>
        </p:nvGraphicFramePr>
        <p:xfrm>
          <a:off x="7348450" y="2807904"/>
          <a:ext cx="10382912" cy="4976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9021">
                  <a:extLst>
                    <a:ext uri="{9D8B030D-6E8A-4147-A177-3AD203B41FA5}">
                      <a16:colId xmlns:a16="http://schemas.microsoft.com/office/drawing/2014/main" val="2756290038"/>
                    </a:ext>
                  </a:extLst>
                </a:gridCol>
                <a:gridCol w="1834303">
                  <a:extLst>
                    <a:ext uri="{9D8B030D-6E8A-4147-A177-3AD203B41FA5}">
                      <a16:colId xmlns:a16="http://schemas.microsoft.com/office/drawing/2014/main" val="202598383"/>
                    </a:ext>
                  </a:extLst>
                </a:gridCol>
                <a:gridCol w="1959155">
                  <a:extLst>
                    <a:ext uri="{9D8B030D-6E8A-4147-A177-3AD203B41FA5}">
                      <a16:colId xmlns:a16="http://schemas.microsoft.com/office/drawing/2014/main" val="3081863195"/>
                    </a:ext>
                  </a:extLst>
                </a:gridCol>
                <a:gridCol w="1959155">
                  <a:extLst>
                    <a:ext uri="{9D8B030D-6E8A-4147-A177-3AD203B41FA5}">
                      <a16:colId xmlns:a16="http://schemas.microsoft.com/office/drawing/2014/main" val="405001338"/>
                    </a:ext>
                  </a:extLst>
                </a:gridCol>
                <a:gridCol w="1311278">
                  <a:extLst>
                    <a:ext uri="{9D8B030D-6E8A-4147-A177-3AD203B41FA5}">
                      <a16:colId xmlns:a16="http://schemas.microsoft.com/office/drawing/2014/main" val="2627873047"/>
                    </a:ext>
                  </a:extLst>
                </a:gridCol>
              </a:tblGrid>
              <a:tr h="499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  <a:latin typeface="Monda" panose="020B0604020202020204" charset="0"/>
                        </a:rPr>
                        <a:t>Model</a:t>
                      </a:r>
                      <a:endParaRPr lang="en-US">
                        <a:effectLst/>
                        <a:latin typeface="Monda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  <a:latin typeface="Monda" panose="020B0604020202020204" charset="0"/>
                        </a:rPr>
                        <a:t>Accuracy</a:t>
                      </a:r>
                      <a:endParaRPr lang="en-US">
                        <a:effectLst/>
                        <a:latin typeface="Monda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  <a:latin typeface="Monda" panose="020B0604020202020204" charset="0"/>
                        </a:rPr>
                        <a:t>Sensitivity</a:t>
                      </a:r>
                      <a:endParaRPr lang="en-US">
                        <a:effectLst/>
                        <a:latin typeface="Monda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  <a:latin typeface="Monda" panose="020B0604020202020204" charset="0"/>
                        </a:rPr>
                        <a:t>Specificity                   </a:t>
                      </a:r>
                      <a:endParaRPr lang="en-US">
                        <a:effectLst/>
                        <a:latin typeface="Monda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  <a:latin typeface="Monda" panose="020B0604020202020204" charset="0"/>
                        </a:rPr>
                        <a:t>AUC</a:t>
                      </a:r>
                      <a:endParaRPr lang="en-US">
                        <a:effectLst/>
                        <a:latin typeface="Monda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107062"/>
                  </a:ext>
                </a:extLst>
              </a:tr>
              <a:tr h="499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41401"/>
                  </a:ext>
                </a:extLst>
              </a:tr>
              <a:tr h="499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285390"/>
                  </a:ext>
                </a:extLst>
              </a:tr>
              <a:tr h="946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Gradient Boosted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644853"/>
                  </a:ext>
                </a:extLst>
              </a:tr>
              <a:tr h="499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712358"/>
                  </a:ext>
                </a:extLst>
              </a:tr>
              <a:tr h="946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K-Nearest Neighbour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0.591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417433"/>
                  </a:ext>
                </a:extLst>
              </a:tr>
              <a:tr h="946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Multi-Layer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0.686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Monda" panose="020B0604020202020204" charset="0"/>
                        </a:rPr>
                        <a:t>0.775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56827"/>
                  </a:ext>
                </a:extLst>
              </a:tr>
            </a:tbl>
          </a:graphicData>
        </a:graphic>
      </p:graphicFrame>
      <p:sp>
        <p:nvSpPr>
          <p:cNvPr id="5" name="Freeform 2">
            <a:extLst>
              <a:ext uri="{FF2B5EF4-FFF2-40B4-BE49-F238E27FC236}">
                <a16:creationId xmlns:a16="http://schemas.microsoft.com/office/drawing/2014/main" id="{8BFC810C-8632-F5C5-B4FA-A3175CD2EE40}"/>
              </a:ext>
            </a:extLst>
          </p:cNvPr>
          <p:cNvSpPr/>
          <p:nvPr/>
        </p:nvSpPr>
        <p:spPr>
          <a:xfrm flipH="1">
            <a:off x="12539906" y="485748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6" y="0"/>
                </a:moveTo>
                <a:lnTo>
                  <a:pt x="0" y="0"/>
                </a:lnTo>
                <a:lnTo>
                  <a:pt x="0" y="5948931"/>
                </a:lnTo>
                <a:lnTo>
                  <a:pt x="9295206" y="5948931"/>
                </a:lnTo>
                <a:lnTo>
                  <a:pt x="9295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92F0CAC-08D6-B0A4-007F-E7D4EEB399DF}"/>
              </a:ext>
            </a:extLst>
          </p:cNvPr>
          <p:cNvSpPr/>
          <p:nvPr/>
        </p:nvSpPr>
        <p:spPr>
          <a:xfrm flipV="1">
            <a:off x="-136457" y="-3660439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80226">
            <a:off x="14613907" y="-6032373"/>
            <a:ext cx="7649933" cy="10681039"/>
          </a:xfrm>
          <a:custGeom>
            <a:avLst/>
            <a:gdLst/>
            <a:ahLst/>
            <a:cxnLst/>
            <a:rect l="l" t="t" r="r" b="b"/>
            <a:pathLst>
              <a:path w="7649933" h="10681039">
                <a:moveTo>
                  <a:pt x="0" y="0"/>
                </a:moveTo>
                <a:lnTo>
                  <a:pt x="7649933" y="0"/>
                </a:lnTo>
                <a:lnTo>
                  <a:pt x="7649933" y="10681039"/>
                </a:lnTo>
                <a:lnTo>
                  <a:pt x="0" y="106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764181">
            <a:off x="-4600768" y="5539220"/>
            <a:ext cx="7286702" cy="10173886"/>
          </a:xfrm>
          <a:custGeom>
            <a:avLst/>
            <a:gdLst/>
            <a:ahLst/>
            <a:cxnLst/>
            <a:rect l="l" t="t" r="r" b="b"/>
            <a:pathLst>
              <a:path w="7286702" h="10173886">
                <a:moveTo>
                  <a:pt x="0" y="0"/>
                </a:moveTo>
                <a:lnTo>
                  <a:pt x="7286702" y="0"/>
                </a:lnTo>
                <a:lnTo>
                  <a:pt x="7286702" y="10173886"/>
                </a:lnTo>
                <a:lnTo>
                  <a:pt x="0" y="10173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7884" y="1001902"/>
            <a:ext cx="9672231" cy="137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0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MEET THE TEAM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777FA9-E272-6DCE-D6EE-4DD46D07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29" y="3196204"/>
            <a:ext cx="3942403" cy="3760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person standing in front of a brick wall&#10;&#10;AI-generated content may be incorrect.">
            <a:extLst>
              <a:ext uri="{FF2B5EF4-FFF2-40B4-BE49-F238E27FC236}">
                <a16:creationId xmlns:a16="http://schemas.microsoft.com/office/drawing/2014/main" id="{D1F3CA7C-097D-C5AE-1B03-7AEA164D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t="12529" r="15959" b="19155"/>
          <a:stretch/>
        </p:blipFill>
        <p:spPr>
          <a:xfrm>
            <a:off x="14104497" y="3210052"/>
            <a:ext cx="3426631" cy="3750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042FD4-9A83-DFE2-7EDE-0AA90459FE65}"/>
              </a:ext>
            </a:extLst>
          </p:cNvPr>
          <p:cNvSpPr txBox="1"/>
          <p:nvPr/>
        </p:nvSpPr>
        <p:spPr>
          <a:xfrm>
            <a:off x="1255295" y="7393684"/>
            <a:ext cx="330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Monda" panose="020B0604020202020204" charset="0"/>
              </a:rPr>
              <a:t>Carter</a:t>
            </a:r>
            <a:r>
              <a:rPr lang="en-US"/>
              <a:t> </a:t>
            </a:r>
            <a:r>
              <a:rPr lang="en-US" sz="2800">
                <a:solidFill>
                  <a:srgbClr val="002060"/>
                </a:solidFill>
                <a:latin typeface="Monda" panose="020B0604020202020204" charset="0"/>
              </a:rPr>
              <a:t>Lye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3EA56-4645-8047-007E-F91B28A42CC4}"/>
              </a:ext>
            </a:extLst>
          </p:cNvPr>
          <p:cNvSpPr txBox="1"/>
          <p:nvPr/>
        </p:nvSpPr>
        <p:spPr>
          <a:xfrm>
            <a:off x="5791855" y="7408724"/>
            <a:ext cx="335422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solidFill>
                  <a:srgbClr val="002060"/>
                </a:solidFill>
                <a:latin typeface="Monda"/>
              </a:rPr>
              <a:t>Srivarshika</a:t>
            </a:r>
            <a:r>
              <a:rPr lang="en-US"/>
              <a:t>  </a:t>
            </a:r>
            <a:r>
              <a:rPr lang="en-US" sz="2800">
                <a:solidFill>
                  <a:srgbClr val="002060"/>
                </a:solidFill>
                <a:latin typeface="Monda"/>
              </a:rPr>
              <a:t>Gadde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22AE6-F3F1-8CBD-99FA-1C1A83B7D599}"/>
              </a:ext>
            </a:extLst>
          </p:cNvPr>
          <p:cNvSpPr txBox="1"/>
          <p:nvPr/>
        </p:nvSpPr>
        <p:spPr>
          <a:xfrm>
            <a:off x="10479548" y="738764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Monda" panose="020B0604020202020204" charset="0"/>
              </a:rPr>
              <a:t>Rishi Padala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BA214-624F-97D5-1867-BDE20343F58E}"/>
              </a:ext>
            </a:extLst>
          </p:cNvPr>
          <p:cNvSpPr txBox="1"/>
          <p:nvPr/>
        </p:nvSpPr>
        <p:spPr>
          <a:xfrm>
            <a:off x="14251405" y="7387648"/>
            <a:ext cx="3286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  <a:latin typeface="Monda" panose="020B0604020202020204" charset="0"/>
              </a:rPr>
              <a:t>Sadika Kopparthi</a:t>
            </a:r>
          </a:p>
        </p:txBody>
      </p:sp>
      <p:pic>
        <p:nvPicPr>
          <p:cNvPr id="4" name="Picture 3" descr="A person in a suit standing in front of a glass door&#10;&#10;AI-generated content may be incorrect.">
            <a:extLst>
              <a:ext uri="{FF2B5EF4-FFF2-40B4-BE49-F238E27FC236}">
                <a16:creationId xmlns:a16="http://schemas.microsoft.com/office/drawing/2014/main" id="{19727A65-FE64-83E7-E896-B57A464050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60" t="9042" r="27614" b="25595"/>
          <a:stretch/>
        </p:blipFill>
        <p:spPr>
          <a:xfrm>
            <a:off x="10024360" y="3208760"/>
            <a:ext cx="3428943" cy="3743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D0A90F5A-9F8B-DB5F-0696-AA1DD509E9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28" t="-5" r="14763" b="410"/>
          <a:stretch/>
        </p:blipFill>
        <p:spPr>
          <a:xfrm>
            <a:off x="5439276" y="3196204"/>
            <a:ext cx="4056894" cy="3774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362" y="950428"/>
            <a:ext cx="6419075" cy="8243888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13DB8-8E34-4F8A-6468-5A62A2D0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0" y="1467928"/>
            <a:ext cx="5116068" cy="16596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000" b="1">
                <a:solidFill>
                  <a:srgbClr val="002B58"/>
                </a:solidFill>
                <a:latin typeface="Monda"/>
                <a:ea typeface="+mn-ea"/>
                <a:cs typeface="+mn-cs"/>
              </a:rPr>
              <a:t>ROC Curve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350" y="1756950"/>
            <a:ext cx="192024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6188" y="3140964"/>
            <a:ext cx="499262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AFC62-CE4B-4DA1-E56D-5D7AC45B2A30}"/>
              </a:ext>
            </a:extLst>
          </p:cNvPr>
          <p:cNvSpPr txBox="1"/>
          <p:nvPr/>
        </p:nvSpPr>
        <p:spPr>
          <a:xfrm>
            <a:off x="1261871" y="3379305"/>
            <a:ext cx="5771565" cy="5340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solidFill>
                  <a:srgbClr val="002B58"/>
                </a:solidFill>
                <a:latin typeface="Monda"/>
              </a:rPr>
              <a:t>Observations: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Gradient Boosted Trees (gold curve) and Random Forest (red curve) show the highest area under the ROC curve, indicating strong classification performance.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Logistic Regression also performed reasonably well.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Decision Tree and KNN had visibly lower ROC curves, reflecting weaker discriminative ability.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32E7A900-6718-4C85-9B7F-9B09F17FDE37}"/>
              </a:ext>
            </a:extLst>
          </p:cNvPr>
          <p:cNvSpPr/>
          <p:nvPr/>
        </p:nvSpPr>
        <p:spPr>
          <a:xfrm flipV="1">
            <a:off x="-3719326" y="-161384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46DA772D-26C2-7CA1-E550-0B87E56B9D56}"/>
              </a:ext>
            </a:extLst>
          </p:cNvPr>
          <p:cNvSpPr/>
          <p:nvPr/>
        </p:nvSpPr>
        <p:spPr>
          <a:xfrm flipH="1">
            <a:off x="12680166" y="4610100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6" y="0"/>
                </a:moveTo>
                <a:lnTo>
                  <a:pt x="0" y="0"/>
                </a:lnTo>
                <a:lnTo>
                  <a:pt x="0" y="5948931"/>
                </a:lnTo>
                <a:lnTo>
                  <a:pt x="9295206" y="5948931"/>
                </a:lnTo>
                <a:lnTo>
                  <a:pt x="9295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E9D306-F4ED-9560-76CB-478BA5CCC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92" y="1671637"/>
            <a:ext cx="9505950" cy="69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23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EBD3FA2-60B6-83CD-14D1-61419FF70715}"/>
              </a:ext>
            </a:extLst>
          </p:cNvPr>
          <p:cNvSpPr/>
          <p:nvPr/>
        </p:nvSpPr>
        <p:spPr>
          <a:xfrm rot="1745888">
            <a:off x="-2951876" y="7294971"/>
            <a:ext cx="9842499" cy="7023730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3F1BB-47CD-2208-EB36-E08E8549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513" y="723900"/>
            <a:ext cx="8229600" cy="1143000"/>
          </a:xfrm>
        </p:spPr>
        <p:txBody>
          <a:bodyPr/>
          <a:lstStyle/>
          <a:p>
            <a:r>
              <a:rPr lang="en-US" sz="6000" b="1">
                <a:solidFill>
                  <a:srgbClr val="002B58"/>
                </a:solidFill>
                <a:latin typeface="Monda"/>
                <a:ea typeface="+mn-ea"/>
                <a:cs typeface="+mn-cs"/>
              </a:rPr>
              <a:t>Variable Importance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74435-5504-B6BD-AF0E-5BE1D05940F2}"/>
              </a:ext>
            </a:extLst>
          </p:cNvPr>
          <p:cNvSpPr txBox="1"/>
          <p:nvPr/>
        </p:nvSpPr>
        <p:spPr>
          <a:xfrm>
            <a:off x="9677400" y="3112174"/>
            <a:ext cx="8229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rgbClr val="002B58"/>
              </a:solidFill>
              <a:latin typeface="Monda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2B58"/>
                </a:solidFill>
                <a:latin typeface="Monda"/>
              </a:rPr>
              <a:t>Top Predictors Identified: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Restraint Use (REST_USE_STR) – strongest predictor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Manner of Collision (MAN_COLL_STR)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Ejection Status (EJECTION_STR)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Alcohol Use (</a:t>
            </a:r>
            <a:r>
              <a:rPr lang="en-US" altLang="en-US" sz="2400" err="1">
                <a:solidFill>
                  <a:srgbClr val="002B58"/>
                </a:solidFill>
                <a:latin typeface="Monda"/>
              </a:rPr>
              <a:t>ALC_RES_New</a:t>
            </a:r>
            <a:r>
              <a:rPr lang="en-US" altLang="en-US" sz="2400">
                <a:solidFill>
                  <a:srgbClr val="002B58"/>
                </a:solidFill>
                <a:latin typeface="Monda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Harmful Event (HARM_EV_STR)</a:t>
            </a:r>
          </a:p>
          <a:p>
            <a:pPr marL="342900" marR="0" lvl="0" indent="-3429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solidFill>
                  <a:srgbClr val="002B58"/>
                </a:solidFill>
                <a:latin typeface="Monda"/>
              </a:rPr>
              <a:t>Over Speeding Indicator (</a:t>
            </a:r>
            <a:r>
              <a:rPr lang="en-US" altLang="en-US" sz="2400" err="1">
                <a:solidFill>
                  <a:srgbClr val="002B58"/>
                </a:solidFill>
                <a:latin typeface="Monda"/>
              </a:rPr>
              <a:t>OverSpeed</a:t>
            </a:r>
            <a:r>
              <a:rPr lang="en-US" altLang="en-US" sz="2400">
                <a:solidFill>
                  <a:srgbClr val="002B58"/>
                </a:solidFill>
                <a:latin typeface="Monda"/>
              </a:rPr>
              <a:t>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837B0-DE55-EFF3-7B5B-19FA5D21AA3C}"/>
              </a:ext>
            </a:extLst>
          </p:cNvPr>
          <p:cNvSpPr txBox="1"/>
          <p:nvPr/>
        </p:nvSpPr>
        <p:spPr>
          <a:xfrm>
            <a:off x="3962400" y="925122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2B58"/>
                </a:solidFill>
                <a:latin typeface="Monda"/>
              </a:rPr>
              <a:t>Variable importance graph</a:t>
            </a:r>
          </a:p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02A91E2-C4A7-1FF2-8587-CBE5EE15B7EA}"/>
              </a:ext>
            </a:extLst>
          </p:cNvPr>
          <p:cNvSpPr/>
          <p:nvPr/>
        </p:nvSpPr>
        <p:spPr>
          <a:xfrm>
            <a:off x="14922517" y="-519130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34C94F-83F1-A6E5-E058-83E17C0D9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49" y="2583702"/>
            <a:ext cx="6153152" cy="65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18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957773" y="958920"/>
            <a:ext cx="10287000" cy="836916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89809" y="592809"/>
            <a:ext cx="9519314" cy="83641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93361" y="4228451"/>
            <a:ext cx="3752969" cy="836412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7503" y="1279190"/>
            <a:ext cx="10287002" cy="772861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228130" y="1692746"/>
            <a:ext cx="6477455" cy="6477455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0B5C6-1807-B283-4590-7636CD50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594" y="880282"/>
            <a:ext cx="6345150" cy="508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E0509-16E7-41F6-3881-62B5F150FC9F}"/>
              </a:ext>
            </a:extLst>
          </p:cNvPr>
          <p:cNvSpPr txBox="1"/>
          <p:nvPr/>
        </p:nvSpPr>
        <p:spPr>
          <a:xfrm>
            <a:off x="9148809" y="877823"/>
            <a:ext cx="8753404" cy="83879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Selected Model: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 Random Forest (AUC: 0.780, Accuracy: 73.5%)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000">
              <a:solidFill>
                <a:srgbClr val="002B58"/>
              </a:solidFill>
              <a:latin typeface="Mond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Why RF?: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 Interpretable, fast, and deployment-friendly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000">
              <a:solidFill>
                <a:srgbClr val="002B58"/>
              </a:solidFill>
              <a:latin typeface="Mond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Scoring: 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Weekly KNIME flow auto-scores new crash data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000">
              <a:solidFill>
                <a:srgbClr val="002B58"/>
              </a:solidFill>
              <a:latin typeface="Mond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Dashboard: 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Tableau shows predictions and risk trends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000">
              <a:solidFill>
                <a:srgbClr val="002B58"/>
              </a:solidFill>
              <a:latin typeface="Mond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Monitoring: 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Monthly checks + retraining every 6 months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000">
              <a:solidFill>
                <a:srgbClr val="002B58"/>
              </a:solidFill>
              <a:latin typeface="Mond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2B58"/>
                </a:solidFill>
                <a:latin typeface="Monda"/>
              </a:rPr>
              <a:t>Handoff Package:</a:t>
            </a:r>
            <a:r>
              <a:rPr lang="en-US" sz="3000">
                <a:solidFill>
                  <a:srgbClr val="002B58"/>
                </a:solidFill>
                <a:latin typeface="Monda"/>
              </a:rPr>
              <a:t> KNIME workflow, Tableau file, user guide, report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D0B7616-ACE3-FB12-015E-F03D684CA550}"/>
              </a:ext>
            </a:extLst>
          </p:cNvPr>
          <p:cNvSpPr/>
          <p:nvPr/>
        </p:nvSpPr>
        <p:spPr>
          <a:xfrm>
            <a:off x="14613098" y="-549556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328D4461-9077-A751-72F9-5409C58CC664}"/>
              </a:ext>
            </a:extLst>
          </p:cNvPr>
          <p:cNvSpPr/>
          <p:nvPr/>
        </p:nvSpPr>
        <p:spPr>
          <a:xfrm>
            <a:off x="-3179143" y="6733159"/>
            <a:ext cx="6959469" cy="4029276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2517" y="-519130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5791" y="7134289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209800" y="723900"/>
            <a:ext cx="12801040" cy="109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  <p:graphicFrame>
        <p:nvGraphicFramePr>
          <p:cNvPr id="7" name="TextBox 5">
            <a:extLst>
              <a:ext uri="{FF2B5EF4-FFF2-40B4-BE49-F238E27FC236}">
                <a16:creationId xmlns:a16="http://schemas.microsoft.com/office/drawing/2014/main" id="{4E3EC51F-CFC7-AF41-FDA9-22DA6E19A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959865"/>
              </p:ext>
            </p:extLst>
          </p:nvPr>
        </p:nvGraphicFramePr>
        <p:xfrm>
          <a:off x="1337703" y="2536077"/>
          <a:ext cx="16158980" cy="551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43480" y="4136923"/>
            <a:ext cx="12801040" cy="181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sz="106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34807" y="4520427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97691">
            <a:off x="12957032" y="-42885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2239" y="266891"/>
            <a:ext cx="12592568" cy="137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0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EXECUTIVE SUMMARY</a:t>
            </a:r>
          </a:p>
        </p:txBody>
      </p:sp>
      <p:sp>
        <p:nvSpPr>
          <p:cNvPr id="6" name="Freeform 6"/>
          <p:cNvSpPr/>
          <p:nvPr/>
        </p:nvSpPr>
        <p:spPr>
          <a:xfrm>
            <a:off x="1160586" y="2307384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00338" y="2373566"/>
            <a:ext cx="13989454" cy="174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Goal: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Predict crash injury severity (Minor vs Major) using CRSS dataset to support traffic safety decisions.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1469" y="3747440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00338" y="3869639"/>
            <a:ext cx="13989454" cy="174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Cleaned, selected 31 key features, engineered new variables, balanced classes.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00338" y="5180821"/>
            <a:ext cx="13989454" cy="174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Models: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Built and compared six models (Logistic Regression, Decision Tree, GBT, Random Forest, KNN, MLP) in KNIME.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0338" y="6621735"/>
            <a:ext cx="14558962" cy="174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Best Model: </a:t>
            </a:r>
            <a:r>
              <a:rPr lang="en-US" sz="32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Gradient Boosted Trees (AUC </a:t>
            </a:r>
            <a:r>
              <a:rPr lang="en-US" sz="3250">
                <a:solidFill>
                  <a:srgbClr val="002B58"/>
                </a:solidFill>
                <a:latin typeface="Monda"/>
              </a:rPr>
              <a:t>0.791</a:t>
            </a:r>
            <a:r>
              <a:rPr lang="en-US" sz="32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), Random Forest (AUC 0.780) selected for deployment due to performance and interpretability.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60586" y="5075383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1469" y="6515439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73299" y="8065684"/>
            <a:ext cx="14558962" cy="115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Key Predictors: </a:t>
            </a:r>
            <a:r>
              <a:rPr lang="en-US" sz="3250">
                <a:solidFill>
                  <a:srgbClr val="002B58"/>
                </a:solidFill>
                <a:ea typeface="+mn-lt"/>
                <a:cs typeface="+mn-lt"/>
                <a:sym typeface="Monda"/>
              </a:rPr>
              <a:t>Restraint Use</a:t>
            </a:r>
            <a:r>
              <a:rPr lang="en-US" sz="32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, </a:t>
            </a:r>
            <a:r>
              <a:rPr lang="en-US" sz="3250">
                <a:solidFill>
                  <a:srgbClr val="002B58"/>
                </a:solidFill>
                <a:ea typeface="+mn-lt"/>
                <a:cs typeface="+mn-lt"/>
                <a:sym typeface="Monda"/>
              </a:rPr>
              <a:t>Manner of Collision, Ejection Status,</a:t>
            </a:r>
            <a:r>
              <a:rPr lang="en-US" sz="3250">
                <a:solidFill>
                  <a:srgbClr val="002B58"/>
                </a:solidFill>
                <a:latin typeface="Calibri"/>
                <a:ea typeface="+mn-lt"/>
                <a:cs typeface="+mn-lt"/>
                <a:sym typeface="Monda"/>
              </a:rPr>
              <a:t> </a:t>
            </a:r>
            <a:r>
              <a:rPr lang="en-US" sz="3250">
                <a:solidFill>
                  <a:srgbClr val="002B58"/>
                </a:solidFill>
                <a:ea typeface="+mn-lt"/>
                <a:cs typeface="+mn-lt"/>
                <a:sym typeface="Monda"/>
              </a:rPr>
              <a:t>Alcohol Use </a:t>
            </a:r>
            <a:r>
              <a:rPr lang="en-US" sz="3250">
                <a:solidFill>
                  <a:srgbClr val="002B58"/>
                </a:solidFill>
                <a:latin typeface="Monda"/>
                <a:ea typeface="+mn-lt"/>
                <a:cs typeface="+mn-lt"/>
                <a:sym typeface="Monda"/>
              </a:rPr>
              <a:t>Harmful</a:t>
            </a:r>
            <a:r>
              <a:rPr lang="en-US" sz="32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Event, Over-speeding.</a:t>
            </a:r>
            <a:endParaRPr lang="en-US" sz="3250">
              <a:solidFill>
                <a:srgbClr val="002B58"/>
              </a:solidFill>
              <a:latin typeface="Monda"/>
              <a:ea typeface="Monda"/>
              <a:cs typeface="Monda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60586" y="7948776"/>
            <a:ext cx="980313" cy="801406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676400" y="1104900"/>
            <a:ext cx="17013498" cy="101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</a:pPr>
            <a:r>
              <a:rPr lang="en-US" sz="5935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CRISP-DM PROCESS OVERVIEW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4D273A7-52FF-D8C8-E9F7-0866BF101E0A}"/>
              </a:ext>
            </a:extLst>
          </p:cNvPr>
          <p:cNvSpPr/>
          <p:nvPr/>
        </p:nvSpPr>
        <p:spPr>
          <a:xfrm>
            <a:off x="-152400" y="6743700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4" name="TextBox 7">
            <a:extLst>
              <a:ext uri="{FF2B5EF4-FFF2-40B4-BE49-F238E27FC236}">
                <a16:creationId xmlns:a16="http://schemas.microsoft.com/office/drawing/2014/main" id="{71EE602E-C55E-9925-358A-2AF640BEA230}"/>
              </a:ext>
            </a:extLst>
          </p:cNvPr>
          <p:cNvGraphicFramePr/>
          <p:nvPr/>
        </p:nvGraphicFramePr>
        <p:xfrm>
          <a:off x="76200" y="1856190"/>
          <a:ext cx="17602200" cy="657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641078" y="6812766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6" y="0"/>
                </a:moveTo>
                <a:lnTo>
                  <a:pt x="0" y="0"/>
                </a:lnTo>
                <a:lnTo>
                  <a:pt x="0" y="5948931"/>
                </a:lnTo>
                <a:lnTo>
                  <a:pt x="9295206" y="5948931"/>
                </a:lnTo>
                <a:lnTo>
                  <a:pt x="9295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-507945" y="-3816459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06442" y="402255"/>
            <a:ext cx="1190495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6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Business Understanding</a:t>
            </a:r>
          </a:p>
        </p:txBody>
      </p:sp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D65E56B6-9B7F-343E-ABE8-5B2F9EE20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424435"/>
              </p:ext>
            </p:extLst>
          </p:nvPr>
        </p:nvGraphicFramePr>
        <p:xfrm>
          <a:off x="3106442" y="2831934"/>
          <a:ext cx="12438358" cy="3835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6671" y="761682"/>
            <a:ext cx="12303716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66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Understanding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4011882"/>
            <a:ext cx="14150769" cy="5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Crash Report Sampling System (CRSS) — U.S. national crash database.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2837730"/>
            <a:ext cx="3346910" cy="89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Source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1896" y="5905500"/>
            <a:ext cx="13603903" cy="2337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Accident: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Crash-level information (e.g., location, time, weather).</a:t>
            </a:r>
          </a:p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Vehicle: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Vehicle-related details (e.g., type, speed, deformation).</a:t>
            </a:r>
          </a:p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Person: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Occupant details (e.g., age, restraint use, injury severity).</a:t>
            </a:r>
          </a:p>
          <a:p>
            <a:pPr algn="l"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Distracted: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Driver distraction information.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04691" y="4911788"/>
            <a:ext cx="6692114" cy="89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Table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9053223D-4B20-18C3-C242-6F924FA575AB}"/>
              </a:ext>
            </a:extLst>
          </p:cNvPr>
          <p:cNvSpPr/>
          <p:nvPr/>
        </p:nvSpPr>
        <p:spPr>
          <a:xfrm flipV="1">
            <a:off x="-1905000" y="-2221149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1"/>
                </a:moveTo>
                <a:lnTo>
                  <a:pt x="9295206" y="5948931"/>
                </a:lnTo>
                <a:lnTo>
                  <a:pt x="9295206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14600" y="6575494"/>
            <a:ext cx="13563600" cy="292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555"/>
              </a:lnSpc>
              <a:buFont typeface="Arial" panose="020B0604020202020204" pitchFamily="34" charset="0"/>
              <a:buChar char="•"/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Joining Strategy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: Join the four tables using composite Keys:    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  CASE_NO (Crash ID)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  VEH_NO (Vehicle ID)</a:t>
            </a:r>
          </a:p>
          <a:p>
            <a:pPr marL="457200" indent="-457200" algn="l">
              <a:lnSpc>
                <a:spcPts val="4555"/>
              </a:lnSpc>
              <a:buFont typeface="Arial" panose="020B0604020202020204" pitchFamily="34" charset="0"/>
              <a:buChar char="•"/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Result: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 unified dataset at the crash-participant level, combining crash, vehicle, and person information for each incident.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47800" y="348615"/>
            <a:ext cx="131064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6000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 Integration Plan</a:t>
            </a:r>
            <a:endParaRPr lang="en-US" sz="600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D7A206-C243-EFF0-5AC2-D4021EA4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86" y="1908564"/>
            <a:ext cx="10229780" cy="44845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10932713" y="5372244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-1850298" y="-1377110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97749" y="859624"/>
            <a:ext cx="13294316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66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Understanding Raw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4433C-3FC3-D04E-9492-55E6503390D0}"/>
              </a:ext>
            </a:extLst>
          </p:cNvPr>
          <p:cNvSpPr txBox="1"/>
          <p:nvPr/>
        </p:nvSpPr>
        <p:spPr>
          <a:xfrm>
            <a:off x="2286000" y="3208257"/>
            <a:ext cx="13294316" cy="559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53" b="1">
                <a:solidFill>
                  <a:srgbClr val="002B58"/>
                </a:solidFill>
                <a:latin typeface="Monda"/>
              </a:rPr>
              <a:t>Categorical Variables Encoded as Numbers: </a:t>
            </a:r>
            <a:r>
              <a:rPr lang="en-US" sz="3253">
                <a:solidFill>
                  <a:srgbClr val="002B58"/>
                </a:solidFill>
                <a:latin typeface="Monda"/>
              </a:rPr>
              <a:t>Many fields (e.g., LGT_COND, DAY_WEEK, WEATHER) are stored as numeric codes.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53">
              <a:solidFill>
                <a:srgbClr val="002B58"/>
              </a:solidFill>
              <a:latin typeface="Mond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</a:rPr>
              <a:t>Decode numeric values into meaningful labels using the CRSS User Manual.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53">
              <a:solidFill>
                <a:srgbClr val="002B58"/>
              </a:solidFill>
              <a:latin typeface="Mond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53" b="1">
                <a:solidFill>
                  <a:srgbClr val="002B58"/>
                </a:solidFill>
                <a:latin typeface="Monda"/>
              </a:rPr>
              <a:t>Example mappings:</a:t>
            </a:r>
          </a:p>
          <a:p>
            <a:pPr lvl="2">
              <a:lnSpc>
                <a:spcPct val="150000"/>
              </a:lnSpc>
            </a:pPr>
            <a:r>
              <a:rPr lang="en-US" sz="3253">
                <a:solidFill>
                  <a:srgbClr val="002B58"/>
                </a:solidFill>
                <a:latin typeface="Monda"/>
              </a:rPr>
              <a:t>1 → "Daylight“</a:t>
            </a:r>
          </a:p>
          <a:p>
            <a:pPr lvl="2"/>
            <a:r>
              <a:rPr lang="en-US" sz="3253">
                <a:solidFill>
                  <a:srgbClr val="002B58"/>
                </a:solidFill>
                <a:latin typeface="Monda"/>
              </a:rPr>
              <a:t>2 → "Dusk"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6D1F-2EC5-23F3-D765-BC68B69F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855FD36-C26A-15F4-7B27-CAC04CC97012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11D92B1-EA7B-9DE7-0A6E-4455CE499142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C440A1-6D20-1528-2C64-FE9A78F32BAC}"/>
              </a:ext>
            </a:extLst>
          </p:cNvPr>
          <p:cNvSpPr txBox="1"/>
          <p:nvPr/>
        </p:nvSpPr>
        <p:spPr>
          <a:xfrm>
            <a:off x="1220270" y="2056776"/>
            <a:ext cx="15847460" cy="5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3253" b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Initial Step: </a:t>
            </a: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Using the unified data set.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B3535E4-B44A-63E1-6FC5-61AB24F7B49D}"/>
              </a:ext>
            </a:extLst>
          </p:cNvPr>
          <p:cNvSpPr txBox="1"/>
          <p:nvPr/>
        </p:nvSpPr>
        <p:spPr>
          <a:xfrm>
            <a:off x="580869" y="319738"/>
            <a:ext cx="15652399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48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Preparation - Data Transformation Workflow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AD7CD740-AC5A-E3ED-16C5-23A34978A46E}"/>
              </a:ext>
            </a:extLst>
          </p:cNvPr>
          <p:cNvSpPr txBox="1"/>
          <p:nvPr/>
        </p:nvSpPr>
        <p:spPr>
          <a:xfrm>
            <a:off x="945482" y="6329222"/>
            <a:ext cx="15847460" cy="364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2B58"/>
                </a:solidFill>
                <a:effectLst/>
                <a:latin typeface="Monda"/>
              </a:rPr>
              <a:t>First, filtered rows and kept only driver-related data, then filtered and kept only passenger cars.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rgbClr val="002B58"/>
              </a:solidFill>
              <a:effectLst/>
              <a:latin typeface="Monda" panose="020B060402020202020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Target Variable: Binned injury severity into Minor vs Major for prediction.</a:t>
            </a:r>
            <a:endParaRPr lang="en-US" altLang="en-US" sz="2400">
              <a:solidFill>
                <a:srgbClr val="002B58"/>
              </a:solidFill>
              <a:latin typeface="Mond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2B58"/>
              </a:solidFill>
              <a:latin typeface="Monda"/>
            </a:endParaRPr>
          </a:p>
          <a:p>
            <a:pPr eaLnBrk="0" fontAlgn="base" hangingPunct="0">
              <a:lnSpc>
                <a:spcPct val="150000"/>
              </a:lnSpc>
            </a:pPr>
            <a:r>
              <a:rPr lang="en-US" sz="2400" b="1">
                <a:solidFill>
                  <a:srgbClr val="002B58"/>
                </a:solidFill>
                <a:latin typeface="Monda"/>
              </a:rPr>
              <a:t>Why 31 Columns Were Selected: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Out of 205 variables, we selected 31 based on their strong relevance and correlation to injury severity, focusing on driver behavior, vehicle factors, and crash environment.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2B58"/>
                </a:solidFill>
                <a:latin typeface="Monda"/>
              </a:rPr>
              <a:t>This selection is further supported later by the Random Forest variable importance chart.</a:t>
            </a:r>
          </a:p>
        </p:txBody>
      </p:sp>
      <p:pic>
        <p:nvPicPr>
          <p:cNvPr id="3" name="Picture 2" descr="A diagram of a row filter&#10;&#10;AI-generated content may be incorrect.">
            <a:extLst>
              <a:ext uri="{FF2B5EF4-FFF2-40B4-BE49-F238E27FC236}">
                <a16:creationId xmlns:a16="http://schemas.microsoft.com/office/drawing/2014/main" id="{1BF54FF7-9F61-D803-838E-BD206168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201" y="3089108"/>
            <a:ext cx="10153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45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 Comparison </vt:lpstr>
      <vt:lpstr>ROC Curve Analysis</vt:lpstr>
      <vt:lpstr>Variable Importance </vt:lpstr>
      <vt:lpstr>Deployment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Elegant Presentation</dc:title>
  <dc:creator>Sadika Kopparthi</dc:creator>
  <cp:revision>4</cp:revision>
  <dcterms:created xsi:type="dcterms:W3CDTF">2006-08-16T00:00:00Z</dcterms:created>
  <dcterms:modified xsi:type="dcterms:W3CDTF">2025-04-28T00:53:50Z</dcterms:modified>
  <dc:identifier>DAGl1QzawN8</dc:identifier>
</cp:coreProperties>
</file>